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759" r:id="rId2"/>
    <p:sldId id="930" r:id="rId3"/>
    <p:sldId id="816" r:id="rId4"/>
    <p:sldId id="977" r:id="rId5"/>
    <p:sldId id="917" r:id="rId6"/>
    <p:sldId id="922" r:id="rId7"/>
    <p:sldId id="943" r:id="rId8"/>
    <p:sldId id="981" r:id="rId9"/>
    <p:sldId id="1000" r:id="rId10"/>
    <p:sldId id="1001" r:id="rId11"/>
    <p:sldId id="984" r:id="rId12"/>
    <p:sldId id="985" r:id="rId13"/>
    <p:sldId id="987" r:id="rId14"/>
    <p:sldId id="865" r:id="rId15"/>
    <p:sldId id="988" r:id="rId16"/>
    <p:sldId id="1004" r:id="rId17"/>
    <p:sldId id="994" r:id="rId18"/>
    <p:sldId id="997" r:id="rId19"/>
    <p:sldId id="986" r:id="rId20"/>
    <p:sldId id="931" r:id="rId21"/>
    <p:sldId id="885" r:id="rId22"/>
    <p:sldId id="910" r:id="rId23"/>
    <p:sldId id="924" r:id="rId24"/>
    <p:sldId id="866" r:id="rId25"/>
    <p:sldId id="995" r:id="rId26"/>
    <p:sldId id="949" r:id="rId27"/>
    <p:sldId id="928" r:id="rId28"/>
    <p:sldId id="947" r:id="rId29"/>
    <p:sldId id="948" r:id="rId30"/>
    <p:sldId id="996" r:id="rId31"/>
    <p:sldId id="1005" r:id="rId32"/>
    <p:sldId id="950" r:id="rId33"/>
    <p:sldId id="946" r:id="rId34"/>
    <p:sldId id="838" r:id="rId35"/>
    <p:sldId id="877" r:id="rId36"/>
    <p:sldId id="920" r:id="rId37"/>
    <p:sldId id="867" r:id="rId38"/>
    <p:sldId id="956" r:id="rId39"/>
    <p:sldId id="873" r:id="rId40"/>
    <p:sldId id="954" r:id="rId41"/>
    <p:sldId id="957" r:id="rId42"/>
    <p:sldId id="962" r:id="rId43"/>
    <p:sldId id="914" r:id="rId44"/>
    <p:sldId id="963" r:id="rId45"/>
    <p:sldId id="850" r:id="rId46"/>
    <p:sldId id="969" r:id="rId47"/>
    <p:sldId id="890" r:id="rId48"/>
    <p:sldId id="973" r:id="rId49"/>
    <p:sldId id="966" r:id="rId50"/>
    <p:sldId id="971" r:id="rId51"/>
    <p:sldId id="972" r:id="rId52"/>
    <p:sldId id="906" r:id="rId53"/>
    <p:sldId id="974" r:id="rId54"/>
    <p:sldId id="975" r:id="rId55"/>
    <p:sldId id="976" r:id="rId56"/>
    <p:sldId id="909" r:id="rId57"/>
  </p:sldIdLst>
  <p:sldSz cx="9144000" cy="6858000" type="screen4x3"/>
  <p:notesSz cx="7010400" cy="92964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38E15"/>
    <a:srgbClr val="C9E4FF"/>
    <a:srgbClr val="FFCC66"/>
    <a:srgbClr val="000066"/>
    <a:srgbClr val="0099FF"/>
    <a:srgbClr val="0000A1"/>
    <a:srgbClr val="9C0000"/>
    <a:srgbClr val="7A1E81"/>
    <a:srgbClr val="E8C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Style moyen 3 - 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6" autoAdjust="0"/>
    <p:restoredTop sz="86398" autoAdjust="0"/>
  </p:normalViewPr>
  <p:slideViewPr>
    <p:cSldViewPr>
      <p:cViewPr varScale="1">
        <p:scale>
          <a:sx n="71" d="100"/>
          <a:sy n="71" d="100"/>
        </p:scale>
        <p:origin x="125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C451D-96FE-40F8-BEBE-989B90B67E46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9B9C5-078D-4BB5-9084-594ABEA30CBA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2800" b="1">
              <a:solidFill>
                <a:schemeClr val="bg1"/>
              </a:solidFill>
              <a:latin typeface="Trebuchet MS" panose="020B0603020202020204" pitchFamily="34" charset="0"/>
            </a:rPr>
            <a:t>QUANTITATIVE</a:t>
          </a:r>
          <a:endParaRPr lang="en-US" sz="2800" b="1" dirty="0">
            <a:solidFill>
              <a:schemeClr val="bg1"/>
            </a:solidFill>
            <a:latin typeface="Trebuchet MS" panose="020B0603020202020204" pitchFamily="34" charset="0"/>
          </a:endParaRPr>
        </a:p>
      </dgm:t>
    </dgm:pt>
    <dgm:pt modelId="{6E800F38-7599-4B97-919B-5A9B8DA58143}" type="parTrans" cxnId="{16257482-A1CF-4AB1-A342-5556346D5B31}">
      <dgm:prSet/>
      <dgm:spPr/>
      <dgm:t>
        <a:bodyPr/>
        <a:lstStyle/>
        <a:p>
          <a:endParaRPr lang="en-US" sz="1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F7A3BEFF-4A75-4751-95F0-CF8FADFDA3DA}" type="sibTrans" cxnId="{16257482-A1CF-4AB1-A342-5556346D5B31}">
      <dgm:prSet/>
      <dgm:spPr/>
      <dgm:t>
        <a:bodyPr/>
        <a:lstStyle/>
        <a:p>
          <a:endParaRPr lang="en-US" sz="1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CD1410DF-6A8F-4C04-90E8-D353B0D48DD7}">
      <dgm:prSet phldrT="[Text]" custT="1"/>
      <dgm:spPr/>
      <dgm:t>
        <a:bodyPr/>
        <a:lstStyle/>
        <a:p>
          <a:r>
            <a:rPr lang="en-GB" sz="2800" b="1" dirty="0">
              <a:solidFill>
                <a:schemeClr val="tx1"/>
              </a:solidFill>
              <a:latin typeface="Trebuchet MS" panose="020B0603020202020204" pitchFamily="34" charset="0"/>
            </a:rPr>
            <a:t>Discrete</a:t>
          </a:r>
          <a:endParaRPr lang="en-US" sz="2800" b="1" dirty="0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24E07D59-852E-4F53-8E07-84B87C1EB49B}" type="parTrans" cxnId="{6E2DE21F-4ACF-4DE7-8FC8-D484DEF7BE06}">
      <dgm:prSet custT="1"/>
      <dgm:spPr/>
      <dgm:t>
        <a:bodyPr/>
        <a:lstStyle/>
        <a:p>
          <a:endParaRPr lang="en-US" sz="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FD438D01-1E33-4089-9739-3E1349907F4F}" type="sibTrans" cxnId="{6E2DE21F-4ACF-4DE7-8FC8-D484DEF7BE06}">
      <dgm:prSet/>
      <dgm:spPr/>
      <dgm:t>
        <a:bodyPr/>
        <a:lstStyle/>
        <a:p>
          <a:endParaRPr lang="en-US" sz="1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D1A77F92-CDC7-466C-8FDC-9F082377C621}">
      <dgm:prSet phldrT="[Text]" custT="1"/>
      <dgm:spPr/>
      <dgm:t>
        <a:bodyPr/>
        <a:lstStyle/>
        <a:p>
          <a:r>
            <a:rPr lang="en-GB" sz="2800" b="1" dirty="0">
              <a:solidFill>
                <a:schemeClr val="tx1"/>
              </a:solidFill>
              <a:latin typeface="Trebuchet MS" panose="020B0603020202020204" pitchFamily="34" charset="0"/>
            </a:rPr>
            <a:t>Continuous</a:t>
          </a:r>
          <a:endParaRPr lang="en-US" sz="2800" b="1" dirty="0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68ACB628-6E9B-4EF1-968A-FE480F6636D9}" type="parTrans" cxnId="{F7544916-B678-41BD-9720-7CCE956CA1FA}">
      <dgm:prSet custT="1"/>
      <dgm:spPr/>
      <dgm:t>
        <a:bodyPr/>
        <a:lstStyle/>
        <a:p>
          <a:endParaRPr lang="en-US" sz="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51B75173-DEEC-4F4D-A946-18C3A6D71570}" type="sibTrans" cxnId="{F7544916-B678-41BD-9720-7CCE956CA1FA}">
      <dgm:prSet/>
      <dgm:spPr/>
      <dgm:t>
        <a:bodyPr/>
        <a:lstStyle/>
        <a:p>
          <a:endParaRPr lang="en-US" sz="1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D8CCC0FA-9C2F-47D1-B85E-F57CFC9B049C}" type="pres">
      <dgm:prSet presAssocID="{800C451D-96FE-40F8-BEBE-989B90B67E4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3ACAE6A-3613-4F39-A47B-7B653D1D961B}" type="pres">
      <dgm:prSet presAssocID="{5349B9C5-078D-4BB5-9084-594ABEA30CBA}" presName="root1" presStyleCnt="0"/>
      <dgm:spPr/>
    </dgm:pt>
    <dgm:pt modelId="{C2A7BB9C-D893-44D0-A671-B8396A8F3433}" type="pres">
      <dgm:prSet presAssocID="{5349B9C5-078D-4BB5-9084-594ABEA30CBA}" presName="LevelOneTextNode" presStyleLbl="node0" presStyleIdx="0" presStyleCnt="1">
        <dgm:presLayoutVars>
          <dgm:chPref val="3"/>
        </dgm:presLayoutVars>
      </dgm:prSet>
      <dgm:spPr/>
    </dgm:pt>
    <dgm:pt modelId="{DDE777F9-80AD-4C53-8FFE-4E2EB72AB215}" type="pres">
      <dgm:prSet presAssocID="{5349B9C5-078D-4BB5-9084-594ABEA30CBA}" presName="level2hierChild" presStyleCnt="0"/>
      <dgm:spPr/>
    </dgm:pt>
    <dgm:pt modelId="{EFEC4A4C-C393-4AA8-8EF1-C8D8B0192AFA}" type="pres">
      <dgm:prSet presAssocID="{24E07D59-852E-4F53-8E07-84B87C1EB49B}" presName="conn2-1" presStyleLbl="parChTrans1D2" presStyleIdx="0" presStyleCnt="2"/>
      <dgm:spPr/>
    </dgm:pt>
    <dgm:pt modelId="{7E0807E8-2AAC-4017-9F8C-BD3821E34CE4}" type="pres">
      <dgm:prSet presAssocID="{24E07D59-852E-4F53-8E07-84B87C1EB49B}" presName="connTx" presStyleLbl="parChTrans1D2" presStyleIdx="0" presStyleCnt="2"/>
      <dgm:spPr/>
    </dgm:pt>
    <dgm:pt modelId="{170322A1-FBC7-4D70-912A-19299A4D0E0B}" type="pres">
      <dgm:prSet presAssocID="{CD1410DF-6A8F-4C04-90E8-D353B0D48DD7}" presName="root2" presStyleCnt="0"/>
      <dgm:spPr/>
    </dgm:pt>
    <dgm:pt modelId="{A25C0F85-0143-4890-86A5-0D799046BAEA}" type="pres">
      <dgm:prSet presAssocID="{CD1410DF-6A8F-4C04-90E8-D353B0D48DD7}" presName="LevelTwoTextNode" presStyleLbl="node2" presStyleIdx="0" presStyleCnt="2">
        <dgm:presLayoutVars>
          <dgm:chPref val="3"/>
        </dgm:presLayoutVars>
      </dgm:prSet>
      <dgm:spPr/>
    </dgm:pt>
    <dgm:pt modelId="{C0C2B0ED-990E-439E-850E-EFA14E055643}" type="pres">
      <dgm:prSet presAssocID="{CD1410DF-6A8F-4C04-90E8-D353B0D48DD7}" presName="level3hierChild" presStyleCnt="0"/>
      <dgm:spPr/>
    </dgm:pt>
    <dgm:pt modelId="{3121E67A-87B5-4E21-A7D3-417C8476FB69}" type="pres">
      <dgm:prSet presAssocID="{68ACB628-6E9B-4EF1-968A-FE480F6636D9}" presName="conn2-1" presStyleLbl="parChTrans1D2" presStyleIdx="1" presStyleCnt="2"/>
      <dgm:spPr/>
    </dgm:pt>
    <dgm:pt modelId="{14E4ED93-485E-4A7F-B752-6816D2AFF27E}" type="pres">
      <dgm:prSet presAssocID="{68ACB628-6E9B-4EF1-968A-FE480F6636D9}" presName="connTx" presStyleLbl="parChTrans1D2" presStyleIdx="1" presStyleCnt="2"/>
      <dgm:spPr/>
    </dgm:pt>
    <dgm:pt modelId="{E96E5C2E-0A0B-46C2-B05B-452FC0E88770}" type="pres">
      <dgm:prSet presAssocID="{D1A77F92-CDC7-466C-8FDC-9F082377C621}" presName="root2" presStyleCnt="0"/>
      <dgm:spPr/>
    </dgm:pt>
    <dgm:pt modelId="{A0145719-3438-4E23-ACFD-12043F91E8B2}" type="pres">
      <dgm:prSet presAssocID="{D1A77F92-CDC7-466C-8FDC-9F082377C621}" presName="LevelTwoTextNode" presStyleLbl="node2" presStyleIdx="1" presStyleCnt="2">
        <dgm:presLayoutVars>
          <dgm:chPref val="3"/>
        </dgm:presLayoutVars>
      </dgm:prSet>
      <dgm:spPr/>
    </dgm:pt>
    <dgm:pt modelId="{CF399AEF-5610-4A22-A6E0-56F88479A3B3}" type="pres">
      <dgm:prSet presAssocID="{D1A77F92-CDC7-466C-8FDC-9F082377C621}" presName="level3hierChild" presStyleCnt="0"/>
      <dgm:spPr/>
    </dgm:pt>
  </dgm:ptLst>
  <dgm:cxnLst>
    <dgm:cxn modelId="{9C678F10-0711-44A5-B19A-3B296A796E6E}" type="presOf" srcId="{800C451D-96FE-40F8-BEBE-989B90B67E46}" destId="{D8CCC0FA-9C2F-47D1-B85E-F57CFC9B049C}" srcOrd="0" destOrd="0" presId="urn:microsoft.com/office/officeart/2008/layout/HorizontalMultiLevelHierarchy"/>
    <dgm:cxn modelId="{F7544916-B678-41BD-9720-7CCE956CA1FA}" srcId="{5349B9C5-078D-4BB5-9084-594ABEA30CBA}" destId="{D1A77F92-CDC7-466C-8FDC-9F082377C621}" srcOrd="1" destOrd="0" parTransId="{68ACB628-6E9B-4EF1-968A-FE480F6636D9}" sibTransId="{51B75173-DEEC-4F4D-A946-18C3A6D71570}"/>
    <dgm:cxn modelId="{4A4E8B1A-2021-4D21-8140-53083951B0DC}" type="presOf" srcId="{68ACB628-6E9B-4EF1-968A-FE480F6636D9}" destId="{3121E67A-87B5-4E21-A7D3-417C8476FB69}" srcOrd="0" destOrd="0" presId="urn:microsoft.com/office/officeart/2008/layout/HorizontalMultiLevelHierarchy"/>
    <dgm:cxn modelId="{6E2DE21F-4ACF-4DE7-8FC8-D484DEF7BE06}" srcId="{5349B9C5-078D-4BB5-9084-594ABEA30CBA}" destId="{CD1410DF-6A8F-4C04-90E8-D353B0D48DD7}" srcOrd="0" destOrd="0" parTransId="{24E07D59-852E-4F53-8E07-84B87C1EB49B}" sibTransId="{FD438D01-1E33-4089-9739-3E1349907F4F}"/>
    <dgm:cxn modelId="{9AE5DF62-3DA8-44C5-82BD-6B0F3C0886C0}" type="presOf" srcId="{D1A77F92-CDC7-466C-8FDC-9F082377C621}" destId="{A0145719-3438-4E23-ACFD-12043F91E8B2}" srcOrd="0" destOrd="0" presId="urn:microsoft.com/office/officeart/2008/layout/HorizontalMultiLevelHierarchy"/>
    <dgm:cxn modelId="{D35D6C77-EED8-4955-9877-1F35D6053656}" type="presOf" srcId="{24E07D59-852E-4F53-8E07-84B87C1EB49B}" destId="{7E0807E8-2AAC-4017-9F8C-BD3821E34CE4}" srcOrd="1" destOrd="0" presId="urn:microsoft.com/office/officeart/2008/layout/HorizontalMultiLevelHierarchy"/>
    <dgm:cxn modelId="{8618BA7C-3450-4924-B1EB-1AF4F7724039}" type="presOf" srcId="{CD1410DF-6A8F-4C04-90E8-D353B0D48DD7}" destId="{A25C0F85-0143-4890-86A5-0D799046BAEA}" srcOrd="0" destOrd="0" presId="urn:microsoft.com/office/officeart/2008/layout/HorizontalMultiLevelHierarchy"/>
    <dgm:cxn modelId="{16257482-A1CF-4AB1-A342-5556346D5B31}" srcId="{800C451D-96FE-40F8-BEBE-989B90B67E46}" destId="{5349B9C5-078D-4BB5-9084-594ABEA30CBA}" srcOrd="0" destOrd="0" parTransId="{6E800F38-7599-4B97-919B-5A9B8DA58143}" sibTransId="{F7A3BEFF-4A75-4751-95F0-CF8FADFDA3DA}"/>
    <dgm:cxn modelId="{E8A09989-F9AC-4543-B6B5-9F7B019398D6}" type="presOf" srcId="{5349B9C5-078D-4BB5-9084-594ABEA30CBA}" destId="{C2A7BB9C-D893-44D0-A671-B8396A8F3433}" srcOrd="0" destOrd="0" presId="urn:microsoft.com/office/officeart/2008/layout/HorizontalMultiLevelHierarchy"/>
    <dgm:cxn modelId="{270E9894-CB48-4A1F-AE2C-AD3F69584F3E}" type="presOf" srcId="{68ACB628-6E9B-4EF1-968A-FE480F6636D9}" destId="{14E4ED93-485E-4A7F-B752-6816D2AFF27E}" srcOrd="1" destOrd="0" presId="urn:microsoft.com/office/officeart/2008/layout/HorizontalMultiLevelHierarchy"/>
    <dgm:cxn modelId="{36BB32C4-E23B-4CEA-AAA7-C4862F7E1713}" type="presOf" srcId="{24E07D59-852E-4F53-8E07-84B87C1EB49B}" destId="{EFEC4A4C-C393-4AA8-8EF1-C8D8B0192AFA}" srcOrd="0" destOrd="0" presId="urn:microsoft.com/office/officeart/2008/layout/HorizontalMultiLevelHierarchy"/>
    <dgm:cxn modelId="{FD8E1622-366D-49E8-9193-8E7C13AF702E}" type="presParOf" srcId="{D8CCC0FA-9C2F-47D1-B85E-F57CFC9B049C}" destId="{13ACAE6A-3613-4F39-A47B-7B653D1D961B}" srcOrd="0" destOrd="0" presId="urn:microsoft.com/office/officeart/2008/layout/HorizontalMultiLevelHierarchy"/>
    <dgm:cxn modelId="{F98FEAEB-6FDF-48BE-B92A-C80D393114E6}" type="presParOf" srcId="{13ACAE6A-3613-4F39-A47B-7B653D1D961B}" destId="{C2A7BB9C-D893-44D0-A671-B8396A8F3433}" srcOrd="0" destOrd="0" presId="urn:microsoft.com/office/officeart/2008/layout/HorizontalMultiLevelHierarchy"/>
    <dgm:cxn modelId="{E3D8F417-9B12-4F87-AC7D-714232D2BA6D}" type="presParOf" srcId="{13ACAE6A-3613-4F39-A47B-7B653D1D961B}" destId="{DDE777F9-80AD-4C53-8FFE-4E2EB72AB215}" srcOrd="1" destOrd="0" presId="urn:microsoft.com/office/officeart/2008/layout/HorizontalMultiLevelHierarchy"/>
    <dgm:cxn modelId="{9EDBC141-6741-4243-8063-2D5581B5B175}" type="presParOf" srcId="{DDE777F9-80AD-4C53-8FFE-4E2EB72AB215}" destId="{EFEC4A4C-C393-4AA8-8EF1-C8D8B0192AFA}" srcOrd="0" destOrd="0" presId="urn:microsoft.com/office/officeart/2008/layout/HorizontalMultiLevelHierarchy"/>
    <dgm:cxn modelId="{4E7A27FB-3EC3-4C1B-843B-98DFC95F0BFB}" type="presParOf" srcId="{EFEC4A4C-C393-4AA8-8EF1-C8D8B0192AFA}" destId="{7E0807E8-2AAC-4017-9F8C-BD3821E34CE4}" srcOrd="0" destOrd="0" presId="urn:microsoft.com/office/officeart/2008/layout/HorizontalMultiLevelHierarchy"/>
    <dgm:cxn modelId="{200195AE-8691-4F29-9B01-074FA6622924}" type="presParOf" srcId="{DDE777F9-80AD-4C53-8FFE-4E2EB72AB215}" destId="{170322A1-FBC7-4D70-912A-19299A4D0E0B}" srcOrd="1" destOrd="0" presId="urn:microsoft.com/office/officeart/2008/layout/HorizontalMultiLevelHierarchy"/>
    <dgm:cxn modelId="{320906A5-EC9D-4B36-90C4-4756DF6CC7F4}" type="presParOf" srcId="{170322A1-FBC7-4D70-912A-19299A4D0E0B}" destId="{A25C0F85-0143-4890-86A5-0D799046BAEA}" srcOrd="0" destOrd="0" presId="urn:microsoft.com/office/officeart/2008/layout/HorizontalMultiLevelHierarchy"/>
    <dgm:cxn modelId="{224CDD00-7539-4501-AAE2-4DD1658329D6}" type="presParOf" srcId="{170322A1-FBC7-4D70-912A-19299A4D0E0B}" destId="{C0C2B0ED-990E-439E-850E-EFA14E055643}" srcOrd="1" destOrd="0" presId="urn:microsoft.com/office/officeart/2008/layout/HorizontalMultiLevelHierarchy"/>
    <dgm:cxn modelId="{767EDFF9-BE7B-4062-935A-ED6564C59994}" type="presParOf" srcId="{DDE777F9-80AD-4C53-8FFE-4E2EB72AB215}" destId="{3121E67A-87B5-4E21-A7D3-417C8476FB69}" srcOrd="2" destOrd="0" presId="urn:microsoft.com/office/officeart/2008/layout/HorizontalMultiLevelHierarchy"/>
    <dgm:cxn modelId="{3694183A-AE67-4C68-A28B-6E345F31B58B}" type="presParOf" srcId="{3121E67A-87B5-4E21-A7D3-417C8476FB69}" destId="{14E4ED93-485E-4A7F-B752-6816D2AFF27E}" srcOrd="0" destOrd="0" presId="urn:microsoft.com/office/officeart/2008/layout/HorizontalMultiLevelHierarchy"/>
    <dgm:cxn modelId="{939A6EFE-C5B8-4DE2-845E-E657B33C2CF8}" type="presParOf" srcId="{DDE777F9-80AD-4C53-8FFE-4E2EB72AB215}" destId="{E96E5C2E-0A0B-46C2-B05B-452FC0E88770}" srcOrd="3" destOrd="0" presId="urn:microsoft.com/office/officeart/2008/layout/HorizontalMultiLevelHierarchy"/>
    <dgm:cxn modelId="{8E740576-EF7C-47BF-8E14-9780E4DF2664}" type="presParOf" srcId="{E96E5C2E-0A0B-46C2-B05B-452FC0E88770}" destId="{A0145719-3438-4E23-ACFD-12043F91E8B2}" srcOrd="0" destOrd="0" presId="urn:microsoft.com/office/officeart/2008/layout/HorizontalMultiLevelHierarchy"/>
    <dgm:cxn modelId="{90EDBAF1-8639-437B-8AC2-2FF9F9935825}" type="presParOf" srcId="{E96E5C2E-0A0B-46C2-B05B-452FC0E88770}" destId="{CF399AEF-5610-4A22-A6E0-56F88479A3B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0C451D-96FE-40F8-BEBE-989B90B67E46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9B9C5-078D-4BB5-9084-594ABEA30CBA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2800" b="1" dirty="0">
              <a:solidFill>
                <a:schemeClr val="bg1"/>
              </a:solidFill>
              <a:latin typeface="Trebuchet MS" panose="020B0603020202020204" pitchFamily="34" charset="0"/>
            </a:rPr>
            <a:t>QUALITATIVE</a:t>
          </a:r>
          <a:endParaRPr lang="en-US" sz="2800" b="1" dirty="0">
            <a:solidFill>
              <a:schemeClr val="bg1"/>
            </a:solidFill>
            <a:latin typeface="Trebuchet MS" panose="020B0603020202020204" pitchFamily="34" charset="0"/>
          </a:endParaRPr>
        </a:p>
      </dgm:t>
    </dgm:pt>
    <dgm:pt modelId="{6E800F38-7599-4B97-919B-5A9B8DA58143}" type="parTrans" cxnId="{16257482-A1CF-4AB1-A342-5556346D5B31}">
      <dgm:prSet/>
      <dgm:spPr/>
      <dgm:t>
        <a:bodyPr/>
        <a:lstStyle/>
        <a:p>
          <a:endParaRPr lang="en-US" sz="1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F7A3BEFF-4A75-4751-95F0-CF8FADFDA3DA}" type="sibTrans" cxnId="{16257482-A1CF-4AB1-A342-5556346D5B31}">
      <dgm:prSet/>
      <dgm:spPr/>
      <dgm:t>
        <a:bodyPr/>
        <a:lstStyle/>
        <a:p>
          <a:endParaRPr lang="en-US" sz="1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CD1410DF-6A8F-4C04-90E8-D353B0D48DD7}">
      <dgm:prSet phldrT="[Text]" custT="1"/>
      <dgm:spPr/>
      <dgm:t>
        <a:bodyPr/>
        <a:lstStyle/>
        <a:p>
          <a:r>
            <a:rPr lang="en-GB" sz="2800" b="1" dirty="0">
              <a:solidFill>
                <a:schemeClr val="tx1"/>
              </a:solidFill>
              <a:latin typeface="Trebuchet MS" panose="020B0603020202020204" pitchFamily="34" charset="0"/>
            </a:rPr>
            <a:t>Binary</a:t>
          </a:r>
          <a:endParaRPr lang="en-US" sz="2800" b="1" dirty="0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24E07D59-852E-4F53-8E07-84B87C1EB49B}" type="parTrans" cxnId="{6E2DE21F-4ACF-4DE7-8FC8-D484DEF7BE06}">
      <dgm:prSet custT="1"/>
      <dgm:spPr/>
      <dgm:t>
        <a:bodyPr/>
        <a:lstStyle/>
        <a:p>
          <a:endParaRPr lang="en-US" sz="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FD438D01-1E33-4089-9739-3E1349907F4F}" type="sibTrans" cxnId="{6E2DE21F-4ACF-4DE7-8FC8-D484DEF7BE06}">
      <dgm:prSet/>
      <dgm:spPr/>
      <dgm:t>
        <a:bodyPr/>
        <a:lstStyle/>
        <a:p>
          <a:endParaRPr lang="en-US" sz="1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D1A77F92-CDC7-466C-8FDC-9F082377C621}">
      <dgm:prSet phldrT="[Text]" custT="1"/>
      <dgm:spPr/>
      <dgm:t>
        <a:bodyPr/>
        <a:lstStyle/>
        <a:p>
          <a:r>
            <a:rPr lang="en-GB" sz="2800" b="1" dirty="0">
              <a:solidFill>
                <a:schemeClr val="tx1"/>
              </a:solidFill>
              <a:latin typeface="Trebuchet MS" panose="020B0603020202020204" pitchFamily="34" charset="0"/>
            </a:rPr>
            <a:t>Nominal</a:t>
          </a:r>
          <a:endParaRPr lang="en-US" sz="2800" b="1" dirty="0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68ACB628-6E9B-4EF1-968A-FE480F6636D9}" type="parTrans" cxnId="{F7544916-B678-41BD-9720-7CCE956CA1FA}">
      <dgm:prSet custT="1"/>
      <dgm:spPr/>
      <dgm:t>
        <a:bodyPr/>
        <a:lstStyle/>
        <a:p>
          <a:endParaRPr lang="en-US" sz="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51B75173-DEEC-4F4D-A946-18C3A6D71570}" type="sibTrans" cxnId="{F7544916-B678-41BD-9720-7CCE956CA1FA}">
      <dgm:prSet/>
      <dgm:spPr/>
      <dgm:t>
        <a:bodyPr/>
        <a:lstStyle/>
        <a:p>
          <a:endParaRPr lang="en-US" sz="1100" b="1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284A33EC-E685-4D1F-9990-42C4283DAFE5}">
      <dgm:prSet phldrT="[Text]" custT="1"/>
      <dgm:spPr/>
      <dgm:t>
        <a:bodyPr/>
        <a:lstStyle/>
        <a:p>
          <a:r>
            <a:rPr lang="en-GB" sz="2800" b="1" dirty="0">
              <a:solidFill>
                <a:schemeClr val="tx1"/>
              </a:solidFill>
              <a:latin typeface="Trebuchet MS" panose="020B0603020202020204" pitchFamily="34" charset="0"/>
            </a:rPr>
            <a:t>Ordinal</a:t>
          </a:r>
          <a:endParaRPr lang="en-US" sz="2800" b="1" dirty="0">
            <a:solidFill>
              <a:schemeClr val="tx1"/>
            </a:solidFill>
            <a:latin typeface="Trebuchet MS" panose="020B0603020202020204" pitchFamily="34" charset="0"/>
          </a:endParaRPr>
        </a:p>
      </dgm:t>
    </dgm:pt>
    <dgm:pt modelId="{87698243-CCDE-4266-8FD6-2704449F5106}" type="parTrans" cxnId="{329B9927-DBFD-4B85-8F06-84C5A4D4DE2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DF77483-EFB5-4D1C-88E6-1B25FDD0DE9B}" type="sibTrans" cxnId="{329B9927-DBFD-4B85-8F06-84C5A4D4DE2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8CCC0FA-9C2F-47D1-B85E-F57CFC9B049C}" type="pres">
      <dgm:prSet presAssocID="{800C451D-96FE-40F8-BEBE-989B90B67E4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3ACAE6A-3613-4F39-A47B-7B653D1D961B}" type="pres">
      <dgm:prSet presAssocID="{5349B9C5-078D-4BB5-9084-594ABEA30CBA}" presName="root1" presStyleCnt="0"/>
      <dgm:spPr/>
    </dgm:pt>
    <dgm:pt modelId="{C2A7BB9C-D893-44D0-A671-B8396A8F3433}" type="pres">
      <dgm:prSet presAssocID="{5349B9C5-078D-4BB5-9084-594ABEA30CBA}" presName="LevelOneTextNode" presStyleLbl="node0" presStyleIdx="0" presStyleCnt="1">
        <dgm:presLayoutVars>
          <dgm:chPref val="3"/>
        </dgm:presLayoutVars>
      </dgm:prSet>
      <dgm:spPr/>
    </dgm:pt>
    <dgm:pt modelId="{DDE777F9-80AD-4C53-8FFE-4E2EB72AB215}" type="pres">
      <dgm:prSet presAssocID="{5349B9C5-078D-4BB5-9084-594ABEA30CBA}" presName="level2hierChild" presStyleCnt="0"/>
      <dgm:spPr/>
    </dgm:pt>
    <dgm:pt modelId="{EFEC4A4C-C393-4AA8-8EF1-C8D8B0192AFA}" type="pres">
      <dgm:prSet presAssocID="{24E07D59-852E-4F53-8E07-84B87C1EB49B}" presName="conn2-1" presStyleLbl="parChTrans1D2" presStyleIdx="0" presStyleCnt="3"/>
      <dgm:spPr/>
    </dgm:pt>
    <dgm:pt modelId="{7E0807E8-2AAC-4017-9F8C-BD3821E34CE4}" type="pres">
      <dgm:prSet presAssocID="{24E07D59-852E-4F53-8E07-84B87C1EB49B}" presName="connTx" presStyleLbl="parChTrans1D2" presStyleIdx="0" presStyleCnt="3"/>
      <dgm:spPr/>
    </dgm:pt>
    <dgm:pt modelId="{170322A1-FBC7-4D70-912A-19299A4D0E0B}" type="pres">
      <dgm:prSet presAssocID="{CD1410DF-6A8F-4C04-90E8-D353B0D48DD7}" presName="root2" presStyleCnt="0"/>
      <dgm:spPr/>
    </dgm:pt>
    <dgm:pt modelId="{A25C0F85-0143-4890-86A5-0D799046BAEA}" type="pres">
      <dgm:prSet presAssocID="{CD1410DF-6A8F-4C04-90E8-D353B0D48DD7}" presName="LevelTwoTextNode" presStyleLbl="node2" presStyleIdx="0" presStyleCnt="3">
        <dgm:presLayoutVars>
          <dgm:chPref val="3"/>
        </dgm:presLayoutVars>
      </dgm:prSet>
      <dgm:spPr/>
    </dgm:pt>
    <dgm:pt modelId="{C0C2B0ED-990E-439E-850E-EFA14E055643}" type="pres">
      <dgm:prSet presAssocID="{CD1410DF-6A8F-4C04-90E8-D353B0D48DD7}" presName="level3hierChild" presStyleCnt="0"/>
      <dgm:spPr/>
    </dgm:pt>
    <dgm:pt modelId="{3121E67A-87B5-4E21-A7D3-417C8476FB69}" type="pres">
      <dgm:prSet presAssocID="{68ACB628-6E9B-4EF1-968A-FE480F6636D9}" presName="conn2-1" presStyleLbl="parChTrans1D2" presStyleIdx="1" presStyleCnt="3"/>
      <dgm:spPr/>
    </dgm:pt>
    <dgm:pt modelId="{14E4ED93-485E-4A7F-B752-6816D2AFF27E}" type="pres">
      <dgm:prSet presAssocID="{68ACB628-6E9B-4EF1-968A-FE480F6636D9}" presName="connTx" presStyleLbl="parChTrans1D2" presStyleIdx="1" presStyleCnt="3"/>
      <dgm:spPr/>
    </dgm:pt>
    <dgm:pt modelId="{E96E5C2E-0A0B-46C2-B05B-452FC0E88770}" type="pres">
      <dgm:prSet presAssocID="{D1A77F92-CDC7-466C-8FDC-9F082377C621}" presName="root2" presStyleCnt="0"/>
      <dgm:spPr/>
    </dgm:pt>
    <dgm:pt modelId="{A0145719-3438-4E23-ACFD-12043F91E8B2}" type="pres">
      <dgm:prSet presAssocID="{D1A77F92-CDC7-466C-8FDC-9F082377C621}" presName="LevelTwoTextNode" presStyleLbl="node2" presStyleIdx="1" presStyleCnt="3">
        <dgm:presLayoutVars>
          <dgm:chPref val="3"/>
        </dgm:presLayoutVars>
      </dgm:prSet>
      <dgm:spPr/>
    </dgm:pt>
    <dgm:pt modelId="{CF399AEF-5610-4A22-A6E0-56F88479A3B3}" type="pres">
      <dgm:prSet presAssocID="{D1A77F92-CDC7-466C-8FDC-9F082377C621}" presName="level3hierChild" presStyleCnt="0"/>
      <dgm:spPr/>
    </dgm:pt>
    <dgm:pt modelId="{79B0D765-E7B3-4CD0-8150-586791E2513A}" type="pres">
      <dgm:prSet presAssocID="{87698243-CCDE-4266-8FD6-2704449F5106}" presName="conn2-1" presStyleLbl="parChTrans1D2" presStyleIdx="2" presStyleCnt="3"/>
      <dgm:spPr/>
    </dgm:pt>
    <dgm:pt modelId="{C85619BA-4EA2-4A53-953C-0152F36CDACB}" type="pres">
      <dgm:prSet presAssocID="{87698243-CCDE-4266-8FD6-2704449F5106}" presName="connTx" presStyleLbl="parChTrans1D2" presStyleIdx="2" presStyleCnt="3"/>
      <dgm:spPr/>
    </dgm:pt>
    <dgm:pt modelId="{587106C8-9578-4936-9C6E-3DC4A2BD95CE}" type="pres">
      <dgm:prSet presAssocID="{284A33EC-E685-4D1F-9990-42C4283DAFE5}" presName="root2" presStyleCnt="0"/>
      <dgm:spPr/>
    </dgm:pt>
    <dgm:pt modelId="{F9604D42-9963-49D6-9188-8B60F47EF4A1}" type="pres">
      <dgm:prSet presAssocID="{284A33EC-E685-4D1F-9990-42C4283DAFE5}" presName="LevelTwoTextNode" presStyleLbl="node2" presStyleIdx="2" presStyleCnt="3">
        <dgm:presLayoutVars>
          <dgm:chPref val="3"/>
        </dgm:presLayoutVars>
      </dgm:prSet>
      <dgm:spPr/>
    </dgm:pt>
    <dgm:pt modelId="{01024B39-2BAA-4B32-9EE1-E71439611746}" type="pres">
      <dgm:prSet presAssocID="{284A33EC-E685-4D1F-9990-42C4283DAFE5}" presName="level3hierChild" presStyleCnt="0"/>
      <dgm:spPr/>
    </dgm:pt>
  </dgm:ptLst>
  <dgm:cxnLst>
    <dgm:cxn modelId="{9C678F10-0711-44A5-B19A-3B296A796E6E}" type="presOf" srcId="{800C451D-96FE-40F8-BEBE-989B90B67E46}" destId="{D8CCC0FA-9C2F-47D1-B85E-F57CFC9B049C}" srcOrd="0" destOrd="0" presId="urn:microsoft.com/office/officeart/2008/layout/HorizontalMultiLevelHierarchy"/>
    <dgm:cxn modelId="{BC7F1712-948B-455A-8DA4-A538F223F816}" type="presOf" srcId="{87698243-CCDE-4266-8FD6-2704449F5106}" destId="{C85619BA-4EA2-4A53-953C-0152F36CDACB}" srcOrd="1" destOrd="0" presId="urn:microsoft.com/office/officeart/2008/layout/HorizontalMultiLevelHierarchy"/>
    <dgm:cxn modelId="{F7544916-B678-41BD-9720-7CCE956CA1FA}" srcId="{5349B9C5-078D-4BB5-9084-594ABEA30CBA}" destId="{D1A77F92-CDC7-466C-8FDC-9F082377C621}" srcOrd="1" destOrd="0" parTransId="{68ACB628-6E9B-4EF1-968A-FE480F6636D9}" sibTransId="{51B75173-DEEC-4F4D-A946-18C3A6D71570}"/>
    <dgm:cxn modelId="{4A4E8B1A-2021-4D21-8140-53083951B0DC}" type="presOf" srcId="{68ACB628-6E9B-4EF1-968A-FE480F6636D9}" destId="{3121E67A-87B5-4E21-A7D3-417C8476FB69}" srcOrd="0" destOrd="0" presId="urn:microsoft.com/office/officeart/2008/layout/HorizontalMultiLevelHierarchy"/>
    <dgm:cxn modelId="{6E2DE21F-4ACF-4DE7-8FC8-D484DEF7BE06}" srcId="{5349B9C5-078D-4BB5-9084-594ABEA30CBA}" destId="{CD1410DF-6A8F-4C04-90E8-D353B0D48DD7}" srcOrd="0" destOrd="0" parTransId="{24E07D59-852E-4F53-8E07-84B87C1EB49B}" sibTransId="{FD438D01-1E33-4089-9739-3E1349907F4F}"/>
    <dgm:cxn modelId="{329B9927-DBFD-4B85-8F06-84C5A4D4DE27}" srcId="{5349B9C5-078D-4BB5-9084-594ABEA30CBA}" destId="{284A33EC-E685-4D1F-9990-42C4283DAFE5}" srcOrd="2" destOrd="0" parTransId="{87698243-CCDE-4266-8FD6-2704449F5106}" sibTransId="{4DF77483-EFB5-4D1C-88E6-1B25FDD0DE9B}"/>
    <dgm:cxn modelId="{9AE5DF62-3DA8-44C5-82BD-6B0F3C0886C0}" type="presOf" srcId="{D1A77F92-CDC7-466C-8FDC-9F082377C621}" destId="{A0145719-3438-4E23-ACFD-12043F91E8B2}" srcOrd="0" destOrd="0" presId="urn:microsoft.com/office/officeart/2008/layout/HorizontalMultiLevelHierarchy"/>
    <dgm:cxn modelId="{D35D6C77-EED8-4955-9877-1F35D6053656}" type="presOf" srcId="{24E07D59-852E-4F53-8E07-84B87C1EB49B}" destId="{7E0807E8-2AAC-4017-9F8C-BD3821E34CE4}" srcOrd="1" destOrd="0" presId="urn:microsoft.com/office/officeart/2008/layout/HorizontalMultiLevelHierarchy"/>
    <dgm:cxn modelId="{8618BA7C-3450-4924-B1EB-1AF4F7724039}" type="presOf" srcId="{CD1410DF-6A8F-4C04-90E8-D353B0D48DD7}" destId="{A25C0F85-0143-4890-86A5-0D799046BAEA}" srcOrd="0" destOrd="0" presId="urn:microsoft.com/office/officeart/2008/layout/HorizontalMultiLevelHierarchy"/>
    <dgm:cxn modelId="{16257482-A1CF-4AB1-A342-5556346D5B31}" srcId="{800C451D-96FE-40F8-BEBE-989B90B67E46}" destId="{5349B9C5-078D-4BB5-9084-594ABEA30CBA}" srcOrd="0" destOrd="0" parTransId="{6E800F38-7599-4B97-919B-5A9B8DA58143}" sibTransId="{F7A3BEFF-4A75-4751-95F0-CF8FADFDA3DA}"/>
    <dgm:cxn modelId="{E8A09989-F9AC-4543-B6B5-9F7B019398D6}" type="presOf" srcId="{5349B9C5-078D-4BB5-9084-594ABEA30CBA}" destId="{C2A7BB9C-D893-44D0-A671-B8396A8F3433}" srcOrd="0" destOrd="0" presId="urn:microsoft.com/office/officeart/2008/layout/HorizontalMultiLevelHierarchy"/>
    <dgm:cxn modelId="{270E9894-CB48-4A1F-AE2C-AD3F69584F3E}" type="presOf" srcId="{68ACB628-6E9B-4EF1-968A-FE480F6636D9}" destId="{14E4ED93-485E-4A7F-B752-6816D2AFF27E}" srcOrd="1" destOrd="0" presId="urn:microsoft.com/office/officeart/2008/layout/HorizontalMultiLevelHierarchy"/>
    <dgm:cxn modelId="{CAC0889B-382C-4B2C-8FDE-B7247DB8D528}" type="presOf" srcId="{87698243-CCDE-4266-8FD6-2704449F5106}" destId="{79B0D765-E7B3-4CD0-8150-586791E2513A}" srcOrd="0" destOrd="0" presId="urn:microsoft.com/office/officeart/2008/layout/HorizontalMultiLevelHierarchy"/>
    <dgm:cxn modelId="{36BB32C4-E23B-4CEA-AAA7-C4862F7E1713}" type="presOf" srcId="{24E07D59-852E-4F53-8E07-84B87C1EB49B}" destId="{EFEC4A4C-C393-4AA8-8EF1-C8D8B0192AFA}" srcOrd="0" destOrd="0" presId="urn:microsoft.com/office/officeart/2008/layout/HorizontalMultiLevelHierarchy"/>
    <dgm:cxn modelId="{D844AFF0-5042-46AE-ACD3-0B9F49960CF6}" type="presOf" srcId="{284A33EC-E685-4D1F-9990-42C4283DAFE5}" destId="{F9604D42-9963-49D6-9188-8B60F47EF4A1}" srcOrd="0" destOrd="0" presId="urn:microsoft.com/office/officeart/2008/layout/HorizontalMultiLevelHierarchy"/>
    <dgm:cxn modelId="{FD8E1622-366D-49E8-9193-8E7C13AF702E}" type="presParOf" srcId="{D8CCC0FA-9C2F-47D1-B85E-F57CFC9B049C}" destId="{13ACAE6A-3613-4F39-A47B-7B653D1D961B}" srcOrd="0" destOrd="0" presId="urn:microsoft.com/office/officeart/2008/layout/HorizontalMultiLevelHierarchy"/>
    <dgm:cxn modelId="{F98FEAEB-6FDF-48BE-B92A-C80D393114E6}" type="presParOf" srcId="{13ACAE6A-3613-4F39-A47B-7B653D1D961B}" destId="{C2A7BB9C-D893-44D0-A671-B8396A8F3433}" srcOrd="0" destOrd="0" presId="urn:microsoft.com/office/officeart/2008/layout/HorizontalMultiLevelHierarchy"/>
    <dgm:cxn modelId="{E3D8F417-9B12-4F87-AC7D-714232D2BA6D}" type="presParOf" srcId="{13ACAE6A-3613-4F39-A47B-7B653D1D961B}" destId="{DDE777F9-80AD-4C53-8FFE-4E2EB72AB215}" srcOrd="1" destOrd="0" presId="urn:microsoft.com/office/officeart/2008/layout/HorizontalMultiLevelHierarchy"/>
    <dgm:cxn modelId="{9EDBC141-6741-4243-8063-2D5581B5B175}" type="presParOf" srcId="{DDE777F9-80AD-4C53-8FFE-4E2EB72AB215}" destId="{EFEC4A4C-C393-4AA8-8EF1-C8D8B0192AFA}" srcOrd="0" destOrd="0" presId="urn:microsoft.com/office/officeart/2008/layout/HorizontalMultiLevelHierarchy"/>
    <dgm:cxn modelId="{4E7A27FB-3EC3-4C1B-843B-98DFC95F0BFB}" type="presParOf" srcId="{EFEC4A4C-C393-4AA8-8EF1-C8D8B0192AFA}" destId="{7E0807E8-2AAC-4017-9F8C-BD3821E34CE4}" srcOrd="0" destOrd="0" presId="urn:microsoft.com/office/officeart/2008/layout/HorizontalMultiLevelHierarchy"/>
    <dgm:cxn modelId="{200195AE-8691-4F29-9B01-074FA6622924}" type="presParOf" srcId="{DDE777F9-80AD-4C53-8FFE-4E2EB72AB215}" destId="{170322A1-FBC7-4D70-912A-19299A4D0E0B}" srcOrd="1" destOrd="0" presId="urn:microsoft.com/office/officeart/2008/layout/HorizontalMultiLevelHierarchy"/>
    <dgm:cxn modelId="{320906A5-EC9D-4B36-90C4-4756DF6CC7F4}" type="presParOf" srcId="{170322A1-FBC7-4D70-912A-19299A4D0E0B}" destId="{A25C0F85-0143-4890-86A5-0D799046BAEA}" srcOrd="0" destOrd="0" presId="urn:microsoft.com/office/officeart/2008/layout/HorizontalMultiLevelHierarchy"/>
    <dgm:cxn modelId="{224CDD00-7539-4501-AAE2-4DD1658329D6}" type="presParOf" srcId="{170322A1-FBC7-4D70-912A-19299A4D0E0B}" destId="{C0C2B0ED-990E-439E-850E-EFA14E055643}" srcOrd="1" destOrd="0" presId="urn:microsoft.com/office/officeart/2008/layout/HorizontalMultiLevelHierarchy"/>
    <dgm:cxn modelId="{767EDFF9-BE7B-4062-935A-ED6564C59994}" type="presParOf" srcId="{DDE777F9-80AD-4C53-8FFE-4E2EB72AB215}" destId="{3121E67A-87B5-4E21-A7D3-417C8476FB69}" srcOrd="2" destOrd="0" presId="urn:microsoft.com/office/officeart/2008/layout/HorizontalMultiLevelHierarchy"/>
    <dgm:cxn modelId="{3694183A-AE67-4C68-A28B-6E345F31B58B}" type="presParOf" srcId="{3121E67A-87B5-4E21-A7D3-417C8476FB69}" destId="{14E4ED93-485E-4A7F-B752-6816D2AFF27E}" srcOrd="0" destOrd="0" presId="urn:microsoft.com/office/officeart/2008/layout/HorizontalMultiLevelHierarchy"/>
    <dgm:cxn modelId="{939A6EFE-C5B8-4DE2-845E-E657B33C2CF8}" type="presParOf" srcId="{DDE777F9-80AD-4C53-8FFE-4E2EB72AB215}" destId="{E96E5C2E-0A0B-46C2-B05B-452FC0E88770}" srcOrd="3" destOrd="0" presId="urn:microsoft.com/office/officeart/2008/layout/HorizontalMultiLevelHierarchy"/>
    <dgm:cxn modelId="{8E740576-EF7C-47BF-8E14-9780E4DF2664}" type="presParOf" srcId="{E96E5C2E-0A0B-46C2-B05B-452FC0E88770}" destId="{A0145719-3438-4E23-ACFD-12043F91E8B2}" srcOrd="0" destOrd="0" presId="urn:microsoft.com/office/officeart/2008/layout/HorizontalMultiLevelHierarchy"/>
    <dgm:cxn modelId="{90EDBAF1-8639-437B-8AC2-2FF9F9935825}" type="presParOf" srcId="{E96E5C2E-0A0B-46C2-B05B-452FC0E88770}" destId="{CF399AEF-5610-4A22-A6E0-56F88479A3B3}" srcOrd="1" destOrd="0" presId="urn:microsoft.com/office/officeart/2008/layout/HorizontalMultiLevelHierarchy"/>
    <dgm:cxn modelId="{52C7A74D-47FC-406B-BCD4-0309E0FD219E}" type="presParOf" srcId="{DDE777F9-80AD-4C53-8FFE-4E2EB72AB215}" destId="{79B0D765-E7B3-4CD0-8150-586791E2513A}" srcOrd="4" destOrd="0" presId="urn:microsoft.com/office/officeart/2008/layout/HorizontalMultiLevelHierarchy"/>
    <dgm:cxn modelId="{08D43B99-4261-4163-A6AC-A8DB1F8D98A1}" type="presParOf" srcId="{79B0D765-E7B3-4CD0-8150-586791E2513A}" destId="{C85619BA-4EA2-4A53-953C-0152F36CDACB}" srcOrd="0" destOrd="0" presId="urn:microsoft.com/office/officeart/2008/layout/HorizontalMultiLevelHierarchy"/>
    <dgm:cxn modelId="{F5280C34-559E-4511-B01A-3C18DF2FD3D7}" type="presParOf" srcId="{DDE777F9-80AD-4C53-8FFE-4E2EB72AB215}" destId="{587106C8-9578-4936-9C6E-3DC4A2BD95CE}" srcOrd="5" destOrd="0" presId="urn:microsoft.com/office/officeart/2008/layout/HorizontalMultiLevelHierarchy"/>
    <dgm:cxn modelId="{F6A40704-F2B5-4452-A715-906ABB3762EB}" type="presParOf" srcId="{587106C8-9578-4936-9C6E-3DC4A2BD95CE}" destId="{F9604D42-9963-49D6-9188-8B60F47EF4A1}" srcOrd="0" destOrd="0" presId="urn:microsoft.com/office/officeart/2008/layout/HorizontalMultiLevelHierarchy"/>
    <dgm:cxn modelId="{7B39794F-A2BE-4F09-BDA8-8DE1EA9BB180}" type="presParOf" srcId="{587106C8-9578-4936-9C6E-3DC4A2BD95CE}" destId="{01024B39-2BAA-4B32-9EE1-E7143961174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A1528F-8CBB-4800-AEC4-525A4D5B4B3C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B53D5641-A27C-40F3-A0C6-DF9AB3C55A6C}">
      <dgm:prSet phldrT="[Text]"/>
      <dgm:spPr/>
      <dgm:t>
        <a:bodyPr/>
        <a:lstStyle/>
        <a:p>
          <a:r>
            <a:rPr lang="fr-FR" b="1" dirty="0">
              <a:latin typeface="Trebuchet MS" panose="020B0603020202020204" pitchFamily="34" charset="0"/>
            </a:rPr>
            <a:t>Signal</a:t>
          </a:r>
          <a:endParaRPr lang="en-US" b="1" dirty="0">
            <a:latin typeface="Trebuchet MS" panose="020B0603020202020204" pitchFamily="34" charset="0"/>
          </a:endParaRPr>
        </a:p>
      </dgm:t>
    </dgm:pt>
    <dgm:pt modelId="{21DF9D74-21D1-4F11-AD51-E0A6A0538161}" type="parTrans" cxnId="{7C0D1B38-1A0F-47BD-8A1F-1D9A38A0EB55}">
      <dgm:prSet/>
      <dgm:spPr/>
      <dgm:t>
        <a:bodyPr/>
        <a:lstStyle/>
        <a:p>
          <a:endParaRPr lang="en-US" b="1">
            <a:latin typeface="Trebuchet MS" panose="020B0603020202020204" pitchFamily="34" charset="0"/>
          </a:endParaRPr>
        </a:p>
      </dgm:t>
    </dgm:pt>
    <dgm:pt modelId="{66378ED1-899A-4D59-AB3D-2921559BF372}" type="sibTrans" cxnId="{7C0D1B38-1A0F-47BD-8A1F-1D9A38A0EB55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b="1">
            <a:latin typeface="Trebuchet MS" panose="020B0603020202020204" pitchFamily="34" charset="0"/>
          </a:endParaRPr>
        </a:p>
      </dgm:t>
    </dgm:pt>
    <dgm:pt modelId="{25F66F11-FA33-46D3-ADF8-50481ACD4EED}">
      <dgm:prSet phldrT="[Text]"/>
      <dgm:spPr/>
      <dgm:t>
        <a:bodyPr/>
        <a:lstStyle/>
        <a:p>
          <a:r>
            <a:rPr lang="fr-FR" b="1" dirty="0">
              <a:latin typeface="Trebuchet MS" panose="020B0603020202020204" pitchFamily="34" charset="0"/>
            </a:rPr>
            <a:t>Data</a:t>
          </a:r>
          <a:endParaRPr lang="en-US" b="1" dirty="0">
            <a:latin typeface="Trebuchet MS" panose="020B0603020202020204" pitchFamily="34" charset="0"/>
          </a:endParaRPr>
        </a:p>
      </dgm:t>
    </dgm:pt>
    <dgm:pt modelId="{BA878F30-330C-4097-8015-FF5F17718222}" type="parTrans" cxnId="{49A28E13-A5BF-486E-BE2F-C05C6C70A48A}">
      <dgm:prSet/>
      <dgm:spPr/>
      <dgm:t>
        <a:bodyPr/>
        <a:lstStyle/>
        <a:p>
          <a:endParaRPr lang="en-US" b="1">
            <a:latin typeface="Trebuchet MS" panose="020B0603020202020204" pitchFamily="34" charset="0"/>
          </a:endParaRPr>
        </a:p>
      </dgm:t>
    </dgm:pt>
    <dgm:pt modelId="{2BC9D72A-06AE-44FE-875D-6B67E97D70AF}" type="sibTrans" cxnId="{49A28E13-A5BF-486E-BE2F-C05C6C70A48A}">
      <dgm:prSet/>
      <dgm:spPr/>
      <dgm:t>
        <a:bodyPr/>
        <a:lstStyle/>
        <a:p>
          <a:endParaRPr lang="en-US" b="1">
            <a:latin typeface="Trebuchet MS" panose="020B0603020202020204" pitchFamily="34" charset="0"/>
          </a:endParaRPr>
        </a:p>
      </dgm:t>
    </dgm:pt>
    <dgm:pt modelId="{6D8DF4D9-B1F9-46FD-B983-EB640622FF6A}" type="pres">
      <dgm:prSet presAssocID="{B5A1528F-8CBB-4800-AEC4-525A4D5B4B3C}" presName="Name0" presStyleCnt="0">
        <dgm:presLayoutVars>
          <dgm:dir/>
          <dgm:resizeHandles val="exact"/>
        </dgm:presLayoutVars>
      </dgm:prSet>
      <dgm:spPr/>
    </dgm:pt>
    <dgm:pt modelId="{DA054864-4395-426F-931B-4DB8F2B0E41D}" type="pres">
      <dgm:prSet presAssocID="{B53D5641-A27C-40F3-A0C6-DF9AB3C55A6C}" presName="node" presStyleLbl="node1" presStyleIdx="0" presStyleCnt="2" custScaleY="69948">
        <dgm:presLayoutVars>
          <dgm:bulletEnabled val="1"/>
        </dgm:presLayoutVars>
      </dgm:prSet>
      <dgm:spPr/>
    </dgm:pt>
    <dgm:pt modelId="{5B677FC2-E72B-492B-BA7A-3695E83E1E8B}" type="pres">
      <dgm:prSet presAssocID="{66378ED1-899A-4D59-AB3D-2921559BF372}" presName="sibTrans" presStyleLbl="sibTrans2D1" presStyleIdx="0" presStyleCnt="1"/>
      <dgm:spPr/>
    </dgm:pt>
    <dgm:pt modelId="{E053AE47-FAEB-44D2-B230-75B5C1E63814}" type="pres">
      <dgm:prSet presAssocID="{66378ED1-899A-4D59-AB3D-2921559BF372}" presName="connectorText" presStyleLbl="sibTrans2D1" presStyleIdx="0" presStyleCnt="1"/>
      <dgm:spPr/>
    </dgm:pt>
    <dgm:pt modelId="{38849D0C-9F10-411E-99CC-444E445C3592}" type="pres">
      <dgm:prSet presAssocID="{25F66F11-FA33-46D3-ADF8-50481ACD4EED}" presName="node" presStyleLbl="node1" presStyleIdx="1" presStyleCnt="2" custScaleY="69948">
        <dgm:presLayoutVars>
          <dgm:bulletEnabled val="1"/>
        </dgm:presLayoutVars>
      </dgm:prSet>
      <dgm:spPr/>
    </dgm:pt>
  </dgm:ptLst>
  <dgm:cxnLst>
    <dgm:cxn modelId="{49A28E13-A5BF-486E-BE2F-C05C6C70A48A}" srcId="{B5A1528F-8CBB-4800-AEC4-525A4D5B4B3C}" destId="{25F66F11-FA33-46D3-ADF8-50481ACD4EED}" srcOrd="1" destOrd="0" parTransId="{BA878F30-330C-4097-8015-FF5F17718222}" sibTransId="{2BC9D72A-06AE-44FE-875D-6B67E97D70AF}"/>
    <dgm:cxn modelId="{7C0D1B38-1A0F-47BD-8A1F-1D9A38A0EB55}" srcId="{B5A1528F-8CBB-4800-AEC4-525A4D5B4B3C}" destId="{B53D5641-A27C-40F3-A0C6-DF9AB3C55A6C}" srcOrd="0" destOrd="0" parTransId="{21DF9D74-21D1-4F11-AD51-E0A6A0538161}" sibTransId="{66378ED1-899A-4D59-AB3D-2921559BF372}"/>
    <dgm:cxn modelId="{316EF27A-09EF-4E07-A5E3-420645314FC2}" type="presOf" srcId="{66378ED1-899A-4D59-AB3D-2921559BF372}" destId="{E053AE47-FAEB-44D2-B230-75B5C1E63814}" srcOrd="1" destOrd="0" presId="urn:microsoft.com/office/officeart/2005/8/layout/process1"/>
    <dgm:cxn modelId="{14CDD79C-28C1-44D6-933C-25FCE712A1D3}" type="presOf" srcId="{B5A1528F-8CBB-4800-AEC4-525A4D5B4B3C}" destId="{6D8DF4D9-B1F9-46FD-B983-EB640622FF6A}" srcOrd="0" destOrd="0" presId="urn:microsoft.com/office/officeart/2005/8/layout/process1"/>
    <dgm:cxn modelId="{F67BBAB4-4B35-4776-B2EA-16164BD8E08A}" type="presOf" srcId="{B53D5641-A27C-40F3-A0C6-DF9AB3C55A6C}" destId="{DA054864-4395-426F-931B-4DB8F2B0E41D}" srcOrd="0" destOrd="0" presId="urn:microsoft.com/office/officeart/2005/8/layout/process1"/>
    <dgm:cxn modelId="{0339BFB8-9D2E-4834-A43B-69890FA4C5EA}" type="presOf" srcId="{66378ED1-899A-4D59-AB3D-2921559BF372}" destId="{5B677FC2-E72B-492B-BA7A-3695E83E1E8B}" srcOrd="0" destOrd="0" presId="urn:microsoft.com/office/officeart/2005/8/layout/process1"/>
    <dgm:cxn modelId="{744219F6-559C-4074-B980-7402D1D57F1A}" type="presOf" srcId="{25F66F11-FA33-46D3-ADF8-50481ACD4EED}" destId="{38849D0C-9F10-411E-99CC-444E445C3592}" srcOrd="0" destOrd="0" presId="urn:microsoft.com/office/officeart/2005/8/layout/process1"/>
    <dgm:cxn modelId="{96A3A614-79F9-4EED-856F-A61D6C9ED001}" type="presParOf" srcId="{6D8DF4D9-B1F9-46FD-B983-EB640622FF6A}" destId="{DA054864-4395-426F-931B-4DB8F2B0E41D}" srcOrd="0" destOrd="0" presId="urn:microsoft.com/office/officeart/2005/8/layout/process1"/>
    <dgm:cxn modelId="{B56AAA53-6E91-4E77-A2EE-91CD72D01937}" type="presParOf" srcId="{6D8DF4D9-B1F9-46FD-B983-EB640622FF6A}" destId="{5B677FC2-E72B-492B-BA7A-3695E83E1E8B}" srcOrd="1" destOrd="0" presId="urn:microsoft.com/office/officeart/2005/8/layout/process1"/>
    <dgm:cxn modelId="{DE8EE939-DE26-434C-99AC-699AD83C1871}" type="presParOf" srcId="{5B677FC2-E72B-492B-BA7A-3695E83E1E8B}" destId="{E053AE47-FAEB-44D2-B230-75B5C1E63814}" srcOrd="0" destOrd="0" presId="urn:microsoft.com/office/officeart/2005/8/layout/process1"/>
    <dgm:cxn modelId="{62F93FDD-7B4A-43FC-A585-4232953C8677}" type="presParOf" srcId="{6D8DF4D9-B1F9-46FD-B983-EB640622FF6A}" destId="{38849D0C-9F10-411E-99CC-444E445C359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728ED7-1FB3-4E2E-975B-93BCF497C59D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</dgm:pt>
    <dgm:pt modelId="{26B93546-9129-4048-AE78-A8F58F043928}">
      <dgm:prSet phldrT="[Text]"/>
      <dgm:spPr>
        <a:solidFill>
          <a:schemeClr val="accent1">
            <a:lumMod val="90000"/>
          </a:schemeClr>
        </a:solidFill>
      </dgm:spPr>
      <dgm:t>
        <a:bodyPr/>
        <a:lstStyle/>
        <a:p>
          <a:r>
            <a:rPr lang="en-GB" b="1" dirty="0"/>
            <a:t>Direct MS Analysis</a:t>
          </a:r>
          <a:endParaRPr lang="en-US" b="1" dirty="0"/>
        </a:p>
      </dgm:t>
    </dgm:pt>
    <dgm:pt modelId="{047E9A83-9459-4886-955F-5AEB2FF2B98C}" type="parTrans" cxnId="{B9BE7DE1-DF4B-4668-853D-C8CB745000E1}">
      <dgm:prSet/>
      <dgm:spPr/>
      <dgm:t>
        <a:bodyPr/>
        <a:lstStyle/>
        <a:p>
          <a:endParaRPr lang="en-US" b="1"/>
        </a:p>
      </dgm:t>
    </dgm:pt>
    <dgm:pt modelId="{B5A961AD-0A08-4648-BCB6-C40D1AF69B04}" type="sibTrans" cxnId="{B9BE7DE1-DF4B-4668-853D-C8CB745000E1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b="1"/>
        </a:p>
      </dgm:t>
    </dgm:pt>
    <dgm:pt modelId="{2A8356DC-A239-4722-AB18-E36883F3C64A}">
      <dgm:prSet phldrT="[Text]"/>
      <dgm:spPr/>
      <dgm:t>
        <a:bodyPr/>
        <a:lstStyle/>
        <a:p>
          <a:r>
            <a:rPr lang="en-GB" b="1" dirty="0"/>
            <a:t>Data conversion</a:t>
          </a:r>
          <a:endParaRPr lang="en-US" b="1" dirty="0"/>
        </a:p>
      </dgm:t>
    </dgm:pt>
    <dgm:pt modelId="{A583AD81-CF2E-473F-AABA-F6EC4B1431E1}" type="parTrans" cxnId="{B10EE8C4-90CA-4E2F-864E-BA76DFAAD68D}">
      <dgm:prSet/>
      <dgm:spPr/>
      <dgm:t>
        <a:bodyPr/>
        <a:lstStyle/>
        <a:p>
          <a:endParaRPr lang="en-US" b="1"/>
        </a:p>
      </dgm:t>
    </dgm:pt>
    <dgm:pt modelId="{5158194E-ED41-48BB-9D0A-B43A5CAD99ED}" type="sibTrans" cxnId="{B10EE8C4-90CA-4E2F-864E-BA76DFAAD68D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b="1"/>
        </a:p>
      </dgm:t>
    </dgm:pt>
    <dgm:pt modelId="{F2C9A21A-3899-4CFD-A1CB-55CD5D75AAC0}">
      <dgm:prSet phldrT="[Text]"/>
      <dgm:spPr/>
      <dgm:t>
        <a:bodyPr/>
        <a:lstStyle/>
        <a:p>
          <a:r>
            <a:rPr lang="en-GB" b="1" dirty="0"/>
            <a:t>Noise filtering</a:t>
          </a:r>
          <a:endParaRPr lang="en-US" b="1" dirty="0"/>
        </a:p>
      </dgm:t>
    </dgm:pt>
    <dgm:pt modelId="{457DB535-E934-4984-8FFD-3ED4ABE8026D}" type="parTrans" cxnId="{AB0393D2-B492-4FB2-8C91-DB78D98F013E}">
      <dgm:prSet/>
      <dgm:spPr/>
      <dgm:t>
        <a:bodyPr/>
        <a:lstStyle/>
        <a:p>
          <a:endParaRPr lang="en-US" b="1"/>
        </a:p>
      </dgm:t>
    </dgm:pt>
    <dgm:pt modelId="{7DE1A41C-8DE4-4334-BB33-C8574E44BA88}" type="sibTrans" cxnId="{AB0393D2-B492-4FB2-8C91-DB78D98F013E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b="1"/>
        </a:p>
      </dgm:t>
    </dgm:pt>
    <dgm:pt modelId="{52E6FC0A-B55F-4385-8593-5E9CCC375DF5}">
      <dgm:prSet/>
      <dgm:spPr/>
      <dgm:t>
        <a:bodyPr/>
        <a:lstStyle/>
        <a:p>
          <a:r>
            <a:rPr lang="en-GB" b="1" dirty="0"/>
            <a:t>Baseline correction</a:t>
          </a:r>
          <a:endParaRPr lang="en-US" b="1" dirty="0"/>
        </a:p>
      </dgm:t>
    </dgm:pt>
    <dgm:pt modelId="{AAC275DF-31C0-491C-B8A3-20901A68493F}" type="parTrans" cxnId="{2562A9CA-2482-4DA7-A58B-92F0A4672BCE}">
      <dgm:prSet/>
      <dgm:spPr/>
      <dgm:t>
        <a:bodyPr/>
        <a:lstStyle/>
        <a:p>
          <a:endParaRPr lang="en-US" b="1"/>
        </a:p>
      </dgm:t>
    </dgm:pt>
    <dgm:pt modelId="{E8E72C52-1627-4C02-857F-8539E07AE739}" type="sibTrans" cxnId="{2562A9CA-2482-4DA7-A58B-92F0A4672BCE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b="1"/>
        </a:p>
      </dgm:t>
    </dgm:pt>
    <dgm:pt modelId="{461D40D8-95A6-43CF-AB4E-14F0596BB589}">
      <dgm:prSet/>
      <dgm:spPr/>
      <dgm:t>
        <a:bodyPr/>
        <a:lstStyle/>
        <a:p>
          <a:r>
            <a:rPr lang="en-GB" b="1" dirty="0"/>
            <a:t>Peak detection</a:t>
          </a:r>
          <a:endParaRPr lang="en-US" b="1" dirty="0"/>
        </a:p>
      </dgm:t>
    </dgm:pt>
    <dgm:pt modelId="{B7EBF000-F347-419A-B18B-57DAD424511C}" type="parTrans" cxnId="{289D8E92-B4F5-4418-8B36-8A3967054890}">
      <dgm:prSet/>
      <dgm:spPr/>
      <dgm:t>
        <a:bodyPr/>
        <a:lstStyle/>
        <a:p>
          <a:endParaRPr lang="en-US" b="1"/>
        </a:p>
      </dgm:t>
    </dgm:pt>
    <dgm:pt modelId="{6A443947-5032-406A-B8ED-07DBB8B03F0C}" type="sibTrans" cxnId="{289D8E92-B4F5-4418-8B36-8A3967054890}">
      <dgm:prSet/>
      <dgm:spPr/>
      <dgm:t>
        <a:bodyPr/>
        <a:lstStyle/>
        <a:p>
          <a:endParaRPr lang="en-US" b="1"/>
        </a:p>
      </dgm:t>
    </dgm:pt>
    <dgm:pt modelId="{1F8C5BDD-32BC-48F7-8402-172DFA3E41D9}" type="pres">
      <dgm:prSet presAssocID="{10728ED7-1FB3-4E2E-975B-93BCF497C59D}" presName="linearFlow" presStyleCnt="0">
        <dgm:presLayoutVars>
          <dgm:resizeHandles val="exact"/>
        </dgm:presLayoutVars>
      </dgm:prSet>
      <dgm:spPr/>
    </dgm:pt>
    <dgm:pt modelId="{A6A87C82-BD3D-4F58-A35C-9FF4BF41201C}" type="pres">
      <dgm:prSet presAssocID="{26B93546-9129-4048-AE78-A8F58F043928}" presName="node" presStyleLbl="node1" presStyleIdx="0" presStyleCnt="5" custScaleX="268505">
        <dgm:presLayoutVars>
          <dgm:bulletEnabled val="1"/>
        </dgm:presLayoutVars>
      </dgm:prSet>
      <dgm:spPr/>
    </dgm:pt>
    <dgm:pt modelId="{4ADA0D97-335D-4722-AD00-5501EDAD360D}" type="pres">
      <dgm:prSet presAssocID="{B5A961AD-0A08-4648-BCB6-C40D1AF69B04}" presName="sibTrans" presStyleLbl="sibTrans2D1" presStyleIdx="0" presStyleCnt="4"/>
      <dgm:spPr/>
    </dgm:pt>
    <dgm:pt modelId="{9F96058B-E4AC-4DC5-9CA7-E128AE510085}" type="pres">
      <dgm:prSet presAssocID="{B5A961AD-0A08-4648-BCB6-C40D1AF69B04}" presName="connectorText" presStyleLbl="sibTrans2D1" presStyleIdx="0" presStyleCnt="4"/>
      <dgm:spPr/>
    </dgm:pt>
    <dgm:pt modelId="{0295DA19-1118-4E6E-8652-1B0AE4EF44A9}" type="pres">
      <dgm:prSet presAssocID="{2A8356DC-A239-4722-AB18-E36883F3C64A}" presName="node" presStyleLbl="node1" presStyleIdx="1" presStyleCnt="5" custScaleX="268505">
        <dgm:presLayoutVars>
          <dgm:bulletEnabled val="1"/>
        </dgm:presLayoutVars>
      </dgm:prSet>
      <dgm:spPr/>
    </dgm:pt>
    <dgm:pt modelId="{2D3B149D-91F3-4AC0-9A67-66930D3E8789}" type="pres">
      <dgm:prSet presAssocID="{5158194E-ED41-48BB-9D0A-B43A5CAD99ED}" presName="sibTrans" presStyleLbl="sibTrans2D1" presStyleIdx="1" presStyleCnt="4"/>
      <dgm:spPr/>
    </dgm:pt>
    <dgm:pt modelId="{9CE69F01-E39B-4841-9E71-66056AB7E984}" type="pres">
      <dgm:prSet presAssocID="{5158194E-ED41-48BB-9D0A-B43A5CAD99ED}" presName="connectorText" presStyleLbl="sibTrans2D1" presStyleIdx="1" presStyleCnt="4"/>
      <dgm:spPr/>
    </dgm:pt>
    <dgm:pt modelId="{DEFB753D-9208-44F9-8D39-13FAB70F8BD3}" type="pres">
      <dgm:prSet presAssocID="{F2C9A21A-3899-4CFD-A1CB-55CD5D75AAC0}" presName="node" presStyleLbl="node1" presStyleIdx="2" presStyleCnt="5" custScaleX="268505">
        <dgm:presLayoutVars>
          <dgm:bulletEnabled val="1"/>
        </dgm:presLayoutVars>
      </dgm:prSet>
      <dgm:spPr/>
    </dgm:pt>
    <dgm:pt modelId="{42BA7B2B-F545-4352-A98A-1823944D9B55}" type="pres">
      <dgm:prSet presAssocID="{7DE1A41C-8DE4-4334-BB33-C8574E44BA88}" presName="sibTrans" presStyleLbl="sibTrans2D1" presStyleIdx="2" presStyleCnt="4"/>
      <dgm:spPr/>
    </dgm:pt>
    <dgm:pt modelId="{37F63922-C26E-4717-9B4D-74B82D30EBFE}" type="pres">
      <dgm:prSet presAssocID="{7DE1A41C-8DE4-4334-BB33-C8574E44BA88}" presName="connectorText" presStyleLbl="sibTrans2D1" presStyleIdx="2" presStyleCnt="4"/>
      <dgm:spPr/>
    </dgm:pt>
    <dgm:pt modelId="{984029A9-950B-45B9-B367-1ECEF15AF826}" type="pres">
      <dgm:prSet presAssocID="{52E6FC0A-B55F-4385-8593-5E9CCC375DF5}" presName="node" presStyleLbl="node1" presStyleIdx="3" presStyleCnt="5" custScaleX="268505">
        <dgm:presLayoutVars>
          <dgm:bulletEnabled val="1"/>
        </dgm:presLayoutVars>
      </dgm:prSet>
      <dgm:spPr/>
    </dgm:pt>
    <dgm:pt modelId="{EAB27320-DB84-4D67-8EB5-BA7EBB706339}" type="pres">
      <dgm:prSet presAssocID="{E8E72C52-1627-4C02-857F-8539E07AE739}" presName="sibTrans" presStyleLbl="sibTrans2D1" presStyleIdx="3" presStyleCnt="4"/>
      <dgm:spPr/>
    </dgm:pt>
    <dgm:pt modelId="{1E8C9793-0D5D-4928-A289-23A90E7634C7}" type="pres">
      <dgm:prSet presAssocID="{E8E72C52-1627-4C02-857F-8539E07AE739}" presName="connectorText" presStyleLbl="sibTrans2D1" presStyleIdx="3" presStyleCnt="4"/>
      <dgm:spPr/>
    </dgm:pt>
    <dgm:pt modelId="{50FDC4A1-684B-4233-A37B-620C7A6BA39C}" type="pres">
      <dgm:prSet presAssocID="{461D40D8-95A6-43CF-AB4E-14F0596BB589}" presName="node" presStyleLbl="node1" presStyleIdx="4" presStyleCnt="5" custScaleX="268505">
        <dgm:presLayoutVars>
          <dgm:bulletEnabled val="1"/>
        </dgm:presLayoutVars>
      </dgm:prSet>
      <dgm:spPr/>
    </dgm:pt>
  </dgm:ptLst>
  <dgm:cxnLst>
    <dgm:cxn modelId="{281F7A01-1C5C-450D-9E3B-A77FC168211F}" type="presOf" srcId="{7DE1A41C-8DE4-4334-BB33-C8574E44BA88}" destId="{37F63922-C26E-4717-9B4D-74B82D30EBFE}" srcOrd="1" destOrd="0" presId="urn:microsoft.com/office/officeart/2005/8/layout/process2"/>
    <dgm:cxn modelId="{7F066202-597E-46F7-A36E-5E10EBCDEC96}" type="presOf" srcId="{461D40D8-95A6-43CF-AB4E-14F0596BB589}" destId="{50FDC4A1-684B-4233-A37B-620C7A6BA39C}" srcOrd="0" destOrd="0" presId="urn:microsoft.com/office/officeart/2005/8/layout/process2"/>
    <dgm:cxn modelId="{563EE50B-020E-43EB-99A0-C2670D0AD513}" type="presOf" srcId="{E8E72C52-1627-4C02-857F-8539E07AE739}" destId="{EAB27320-DB84-4D67-8EB5-BA7EBB706339}" srcOrd="0" destOrd="0" presId="urn:microsoft.com/office/officeart/2005/8/layout/process2"/>
    <dgm:cxn modelId="{6DA1D923-F0B3-4049-A746-044EF9FA1F70}" type="presOf" srcId="{5158194E-ED41-48BB-9D0A-B43A5CAD99ED}" destId="{2D3B149D-91F3-4AC0-9A67-66930D3E8789}" srcOrd="0" destOrd="0" presId="urn:microsoft.com/office/officeart/2005/8/layout/process2"/>
    <dgm:cxn modelId="{282D9263-6A4D-45DD-9AD4-0D804BCB2346}" type="presOf" srcId="{26B93546-9129-4048-AE78-A8F58F043928}" destId="{A6A87C82-BD3D-4F58-A35C-9FF4BF41201C}" srcOrd="0" destOrd="0" presId="urn:microsoft.com/office/officeart/2005/8/layout/process2"/>
    <dgm:cxn modelId="{FD34E081-E094-488E-AB80-E816BBEA685C}" type="presOf" srcId="{B5A961AD-0A08-4648-BCB6-C40D1AF69B04}" destId="{4ADA0D97-335D-4722-AD00-5501EDAD360D}" srcOrd="0" destOrd="0" presId="urn:microsoft.com/office/officeart/2005/8/layout/process2"/>
    <dgm:cxn modelId="{289D8E92-B4F5-4418-8B36-8A3967054890}" srcId="{10728ED7-1FB3-4E2E-975B-93BCF497C59D}" destId="{461D40D8-95A6-43CF-AB4E-14F0596BB589}" srcOrd="4" destOrd="0" parTransId="{B7EBF000-F347-419A-B18B-57DAD424511C}" sibTransId="{6A443947-5032-406A-B8ED-07DBB8B03F0C}"/>
    <dgm:cxn modelId="{D53AEBB6-A8EA-4E76-838B-B1481622B23D}" type="presOf" srcId="{7DE1A41C-8DE4-4334-BB33-C8574E44BA88}" destId="{42BA7B2B-F545-4352-A98A-1823944D9B55}" srcOrd="0" destOrd="0" presId="urn:microsoft.com/office/officeart/2005/8/layout/process2"/>
    <dgm:cxn modelId="{F6CF48B8-C303-499D-8C9F-824EBCC99881}" type="presOf" srcId="{B5A961AD-0A08-4648-BCB6-C40D1AF69B04}" destId="{9F96058B-E4AC-4DC5-9CA7-E128AE510085}" srcOrd="1" destOrd="0" presId="urn:microsoft.com/office/officeart/2005/8/layout/process2"/>
    <dgm:cxn modelId="{341251BB-6236-4816-889F-811155F6CE54}" type="presOf" srcId="{2A8356DC-A239-4722-AB18-E36883F3C64A}" destId="{0295DA19-1118-4E6E-8652-1B0AE4EF44A9}" srcOrd="0" destOrd="0" presId="urn:microsoft.com/office/officeart/2005/8/layout/process2"/>
    <dgm:cxn modelId="{B10EE8C4-90CA-4E2F-864E-BA76DFAAD68D}" srcId="{10728ED7-1FB3-4E2E-975B-93BCF497C59D}" destId="{2A8356DC-A239-4722-AB18-E36883F3C64A}" srcOrd="1" destOrd="0" parTransId="{A583AD81-CF2E-473F-AABA-F6EC4B1431E1}" sibTransId="{5158194E-ED41-48BB-9D0A-B43A5CAD99ED}"/>
    <dgm:cxn modelId="{2562A9CA-2482-4DA7-A58B-92F0A4672BCE}" srcId="{10728ED7-1FB3-4E2E-975B-93BCF497C59D}" destId="{52E6FC0A-B55F-4385-8593-5E9CCC375DF5}" srcOrd="3" destOrd="0" parTransId="{AAC275DF-31C0-491C-B8A3-20901A68493F}" sibTransId="{E8E72C52-1627-4C02-857F-8539E07AE739}"/>
    <dgm:cxn modelId="{0F9E2ACB-EB85-4FD1-A3CA-EEB6646359F1}" type="presOf" srcId="{E8E72C52-1627-4C02-857F-8539E07AE739}" destId="{1E8C9793-0D5D-4928-A289-23A90E7634C7}" srcOrd="1" destOrd="0" presId="urn:microsoft.com/office/officeart/2005/8/layout/process2"/>
    <dgm:cxn modelId="{AB0393D2-B492-4FB2-8C91-DB78D98F013E}" srcId="{10728ED7-1FB3-4E2E-975B-93BCF497C59D}" destId="{F2C9A21A-3899-4CFD-A1CB-55CD5D75AAC0}" srcOrd="2" destOrd="0" parTransId="{457DB535-E934-4984-8FFD-3ED4ABE8026D}" sibTransId="{7DE1A41C-8DE4-4334-BB33-C8574E44BA88}"/>
    <dgm:cxn modelId="{4408FEDC-1D5E-41A3-81A2-7106BCDB60A4}" type="presOf" srcId="{10728ED7-1FB3-4E2E-975B-93BCF497C59D}" destId="{1F8C5BDD-32BC-48F7-8402-172DFA3E41D9}" srcOrd="0" destOrd="0" presId="urn:microsoft.com/office/officeart/2005/8/layout/process2"/>
    <dgm:cxn modelId="{B9BE7DE1-DF4B-4668-853D-C8CB745000E1}" srcId="{10728ED7-1FB3-4E2E-975B-93BCF497C59D}" destId="{26B93546-9129-4048-AE78-A8F58F043928}" srcOrd="0" destOrd="0" parTransId="{047E9A83-9459-4886-955F-5AEB2FF2B98C}" sibTransId="{B5A961AD-0A08-4648-BCB6-C40D1AF69B04}"/>
    <dgm:cxn modelId="{3ED749EA-53FE-45AE-B490-5835C3705FD0}" type="presOf" srcId="{F2C9A21A-3899-4CFD-A1CB-55CD5D75AAC0}" destId="{DEFB753D-9208-44F9-8D39-13FAB70F8BD3}" srcOrd="0" destOrd="0" presId="urn:microsoft.com/office/officeart/2005/8/layout/process2"/>
    <dgm:cxn modelId="{B29253EE-E54B-4B16-B386-86FDA9400C19}" type="presOf" srcId="{52E6FC0A-B55F-4385-8593-5E9CCC375DF5}" destId="{984029A9-950B-45B9-B367-1ECEF15AF826}" srcOrd="0" destOrd="0" presId="urn:microsoft.com/office/officeart/2005/8/layout/process2"/>
    <dgm:cxn modelId="{40B56DF1-E517-45AB-8898-4AEA39A1D66C}" type="presOf" srcId="{5158194E-ED41-48BB-9D0A-B43A5CAD99ED}" destId="{9CE69F01-E39B-4841-9E71-66056AB7E984}" srcOrd="1" destOrd="0" presId="urn:microsoft.com/office/officeart/2005/8/layout/process2"/>
    <dgm:cxn modelId="{12830A2F-C696-4FE9-B0F5-02BCEEF21F06}" type="presParOf" srcId="{1F8C5BDD-32BC-48F7-8402-172DFA3E41D9}" destId="{A6A87C82-BD3D-4F58-A35C-9FF4BF41201C}" srcOrd="0" destOrd="0" presId="urn:microsoft.com/office/officeart/2005/8/layout/process2"/>
    <dgm:cxn modelId="{256A6CE2-DD0E-4411-BB9D-4D5C16026600}" type="presParOf" srcId="{1F8C5BDD-32BC-48F7-8402-172DFA3E41D9}" destId="{4ADA0D97-335D-4722-AD00-5501EDAD360D}" srcOrd="1" destOrd="0" presId="urn:microsoft.com/office/officeart/2005/8/layout/process2"/>
    <dgm:cxn modelId="{41696B27-7901-4C52-B94C-76E6069AB6D9}" type="presParOf" srcId="{4ADA0D97-335D-4722-AD00-5501EDAD360D}" destId="{9F96058B-E4AC-4DC5-9CA7-E128AE510085}" srcOrd="0" destOrd="0" presId="urn:microsoft.com/office/officeart/2005/8/layout/process2"/>
    <dgm:cxn modelId="{B9707EF6-63D1-4C4A-8874-E6960BEB6D82}" type="presParOf" srcId="{1F8C5BDD-32BC-48F7-8402-172DFA3E41D9}" destId="{0295DA19-1118-4E6E-8652-1B0AE4EF44A9}" srcOrd="2" destOrd="0" presId="urn:microsoft.com/office/officeart/2005/8/layout/process2"/>
    <dgm:cxn modelId="{5533D0AA-4D5F-4AF5-BCBA-278778A366AF}" type="presParOf" srcId="{1F8C5BDD-32BC-48F7-8402-172DFA3E41D9}" destId="{2D3B149D-91F3-4AC0-9A67-66930D3E8789}" srcOrd="3" destOrd="0" presId="urn:microsoft.com/office/officeart/2005/8/layout/process2"/>
    <dgm:cxn modelId="{7F884316-53B6-41E2-8142-A9B91AA527BD}" type="presParOf" srcId="{2D3B149D-91F3-4AC0-9A67-66930D3E8789}" destId="{9CE69F01-E39B-4841-9E71-66056AB7E984}" srcOrd="0" destOrd="0" presId="urn:microsoft.com/office/officeart/2005/8/layout/process2"/>
    <dgm:cxn modelId="{428072B8-CBC4-47A0-AE46-49C7AE4927E0}" type="presParOf" srcId="{1F8C5BDD-32BC-48F7-8402-172DFA3E41D9}" destId="{DEFB753D-9208-44F9-8D39-13FAB70F8BD3}" srcOrd="4" destOrd="0" presId="urn:microsoft.com/office/officeart/2005/8/layout/process2"/>
    <dgm:cxn modelId="{2A78374F-D677-4057-A4E4-092AA4221379}" type="presParOf" srcId="{1F8C5BDD-32BC-48F7-8402-172DFA3E41D9}" destId="{42BA7B2B-F545-4352-A98A-1823944D9B55}" srcOrd="5" destOrd="0" presId="urn:microsoft.com/office/officeart/2005/8/layout/process2"/>
    <dgm:cxn modelId="{677230C6-1EF4-4B6C-AE7C-809F5EA6B386}" type="presParOf" srcId="{42BA7B2B-F545-4352-A98A-1823944D9B55}" destId="{37F63922-C26E-4717-9B4D-74B82D30EBFE}" srcOrd="0" destOrd="0" presId="urn:microsoft.com/office/officeart/2005/8/layout/process2"/>
    <dgm:cxn modelId="{3FECCF2D-6E72-4EC0-A25B-2BA156CB9CA8}" type="presParOf" srcId="{1F8C5BDD-32BC-48F7-8402-172DFA3E41D9}" destId="{984029A9-950B-45B9-B367-1ECEF15AF826}" srcOrd="6" destOrd="0" presId="urn:microsoft.com/office/officeart/2005/8/layout/process2"/>
    <dgm:cxn modelId="{0C0C66F5-7237-4274-B009-5E0CCBB1A746}" type="presParOf" srcId="{1F8C5BDD-32BC-48F7-8402-172DFA3E41D9}" destId="{EAB27320-DB84-4D67-8EB5-BA7EBB706339}" srcOrd="7" destOrd="0" presId="urn:microsoft.com/office/officeart/2005/8/layout/process2"/>
    <dgm:cxn modelId="{A9770F1F-B142-4B5D-9161-33387C19C079}" type="presParOf" srcId="{EAB27320-DB84-4D67-8EB5-BA7EBB706339}" destId="{1E8C9793-0D5D-4928-A289-23A90E7634C7}" srcOrd="0" destOrd="0" presId="urn:microsoft.com/office/officeart/2005/8/layout/process2"/>
    <dgm:cxn modelId="{631ED604-057D-496E-A930-DC3D3A941913}" type="presParOf" srcId="{1F8C5BDD-32BC-48F7-8402-172DFA3E41D9}" destId="{50FDC4A1-684B-4233-A37B-620C7A6BA39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728ED7-1FB3-4E2E-975B-93BCF497C59D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</dgm:pt>
    <dgm:pt modelId="{26B93546-9129-4048-AE78-A8F58F043928}">
      <dgm:prSet phldrT="[Text]"/>
      <dgm:spPr>
        <a:solidFill>
          <a:schemeClr val="accent1">
            <a:lumMod val="90000"/>
          </a:schemeClr>
        </a:solidFill>
      </dgm:spPr>
      <dgm:t>
        <a:bodyPr/>
        <a:lstStyle/>
        <a:p>
          <a:r>
            <a:rPr lang="en-GB" b="1" dirty="0"/>
            <a:t>Hyphenated MS Analysis</a:t>
          </a:r>
          <a:endParaRPr lang="en-US" b="1" dirty="0"/>
        </a:p>
      </dgm:t>
    </dgm:pt>
    <dgm:pt modelId="{047E9A83-9459-4886-955F-5AEB2FF2B98C}" type="parTrans" cxnId="{B9BE7DE1-DF4B-4668-853D-C8CB745000E1}">
      <dgm:prSet/>
      <dgm:spPr/>
      <dgm:t>
        <a:bodyPr/>
        <a:lstStyle/>
        <a:p>
          <a:endParaRPr lang="en-US" b="1"/>
        </a:p>
      </dgm:t>
    </dgm:pt>
    <dgm:pt modelId="{B5A961AD-0A08-4648-BCB6-C40D1AF69B04}" type="sibTrans" cxnId="{B9BE7DE1-DF4B-4668-853D-C8CB745000E1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b="1"/>
        </a:p>
      </dgm:t>
    </dgm:pt>
    <dgm:pt modelId="{2A8356DC-A239-4722-AB18-E36883F3C64A}">
      <dgm:prSet phldrT="[Text]"/>
      <dgm:spPr/>
      <dgm:t>
        <a:bodyPr/>
        <a:lstStyle/>
        <a:p>
          <a:r>
            <a:rPr lang="en-GB" b="1" dirty="0"/>
            <a:t>Data conversion (</a:t>
          </a:r>
          <a:r>
            <a:rPr lang="en-GB" b="1" dirty="0" err="1"/>
            <a:t>Proteowizard</a:t>
          </a:r>
          <a:r>
            <a:rPr lang="en-GB" b="1" dirty="0"/>
            <a:t>)</a:t>
          </a:r>
          <a:endParaRPr lang="en-US" b="1" dirty="0"/>
        </a:p>
      </dgm:t>
    </dgm:pt>
    <dgm:pt modelId="{A583AD81-CF2E-473F-AABA-F6EC4B1431E1}" type="parTrans" cxnId="{B10EE8C4-90CA-4E2F-864E-BA76DFAAD68D}">
      <dgm:prSet/>
      <dgm:spPr/>
      <dgm:t>
        <a:bodyPr/>
        <a:lstStyle/>
        <a:p>
          <a:endParaRPr lang="en-US" b="1"/>
        </a:p>
      </dgm:t>
    </dgm:pt>
    <dgm:pt modelId="{5158194E-ED41-48BB-9D0A-B43A5CAD99ED}" type="sibTrans" cxnId="{B10EE8C4-90CA-4E2F-864E-BA76DFAAD68D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b="1"/>
        </a:p>
      </dgm:t>
    </dgm:pt>
    <dgm:pt modelId="{F2C9A21A-3899-4CFD-A1CB-55CD5D75AAC0}">
      <dgm:prSet phldrT="[Text]"/>
      <dgm:spPr/>
      <dgm:t>
        <a:bodyPr/>
        <a:lstStyle/>
        <a:p>
          <a:r>
            <a:rPr lang="en-GB" b="1" dirty="0"/>
            <a:t>Peak detection and integration</a:t>
          </a:r>
          <a:endParaRPr lang="en-US" b="1" dirty="0"/>
        </a:p>
      </dgm:t>
    </dgm:pt>
    <dgm:pt modelId="{457DB535-E934-4984-8FFD-3ED4ABE8026D}" type="parTrans" cxnId="{AB0393D2-B492-4FB2-8C91-DB78D98F013E}">
      <dgm:prSet/>
      <dgm:spPr/>
      <dgm:t>
        <a:bodyPr/>
        <a:lstStyle/>
        <a:p>
          <a:endParaRPr lang="en-US" b="1"/>
        </a:p>
      </dgm:t>
    </dgm:pt>
    <dgm:pt modelId="{7DE1A41C-8DE4-4334-BB33-C8574E44BA88}" type="sibTrans" cxnId="{AB0393D2-B492-4FB2-8C91-DB78D98F013E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b="1"/>
        </a:p>
      </dgm:t>
    </dgm:pt>
    <dgm:pt modelId="{52E6FC0A-B55F-4385-8593-5E9CCC375DF5}">
      <dgm:prSet/>
      <dgm:spPr/>
      <dgm:t>
        <a:bodyPr/>
        <a:lstStyle/>
        <a:p>
          <a:r>
            <a:rPr lang="en-GB" b="1" dirty="0" err="1"/>
            <a:t>Alignement</a:t>
          </a:r>
          <a:endParaRPr lang="en-US" b="1" dirty="0"/>
        </a:p>
      </dgm:t>
    </dgm:pt>
    <dgm:pt modelId="{AAC275DF-31C0-491C-B8A3-20901A68493F}" type="parTrans" cxnId="{2562A9CA-2482-4DA7-A58B-92F0A4672BCE}">
      <dgm:prSet/>
      <dgm:spPr/>
      <dgm:t>
        <a:bodyPr/>
        <a:lstStyle/>
        <a:p>
          <a:endParaRPr lang="en-US" b="1"/>
        </a:p>
      </dgm:t>
    </dgm:pt>
    <dgm:pt modelId="{E8E72C52-1627-4C02-857F-8539E07AE739}" type="sibTrans" cxnId="{2562A9CA-2482-4DA7-A58B-92F0A4672BCE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b="1"/>
        </a:p>
      </dgm:t>
    </dgm:pt>
    <dgm:pt modelId="{461D40D8-95A6-43CF-AB4E-14F0596BB589}">
      <dgm:prSet/>
      <dgm:spPr/>
      <dgm:t>
        <a:bodyPr/>
        <a:lstStyle/>
        <a:p>
          <a:r>
            <a:rPr lang="en-GB" b="1" dirty="0"/>
            <a:t>Gap-filling</a:t>
          </a:r>
          <a:endParaRPr lang="en-US" b="1" dirty="0"/>
        </a:p>
      </dgm:t>
    </dgm:pt>
    <dgm:pt modelId="{B7EBF000-F347-419A-B18B-57DAD424511C}" type="parTrans" cxnId="{289D8E92-B4F5-4418-8B36-8A3967054890}">
      <dgm:prSet/>
      <dgm:spPr/>
      <dgm:t>
        <a:bodyPr/>
        <a:lstStyle/>
        <a:p>
          <a:endParaRPr lang="en-US" b="1"/>
        </a:p>
      </dgm:t>
    </dgm:pt>
    <dgm:pt modelId="{6A443947-5032-406A-B8ED-07DBB8B03F0C}" type="sibTrans" cxnId="{289D8E92-B4F5-4418-8B36-8A3967054890}">
      <dgm:prSet/>
      <dgm:spPr/>
      <dgm:t>
        <a:bodyPr/>
        <a:lstStyle/>
        <a:p>
          <a:endParaRPr lang="en-US" b="1"/>
        </a:p>
      </dgm:t>
    </dgm:pt>
    <dgm:pt modelId="{1F8C5BDD-32BC-48F7-8402-172DFA3E41D9}" type="pres">
      <dgm:prSet presAssocID="{10728ED7-1FB3-4E2E-975B-93BCF497C59D}" presName="linearFlow" presStyleCnt="0">
        <dgm:presLayoutVars>
          <dgm:resizeHandles val="exact"/>
        </dgm:presLayoutVars>
      </dgm:prSet>
      <dgm:spPr/>
    </dgm:pt>
    <dgm:pt modelId="{A6A87C82-BD3D-4F58-A35C-9FF4BF41201C}" type="pres">
      <dgm:prSet presAssocID="{26B93546-9129-4048-AE78-A8F58F043928}" presName="node" presStyleLbl="node1" presStyleIdx="0" presStyleCnt="5" custScaleX="268505">
        <dgm:presLayoutVars>
          <dgm:bulletEnabled val="1"/>
        </dgm:presLayoutVars>
      </dgm:prSet>
      <dgm:spPr/>
    </dgm:pt>
    <dgm:pt modelId="{4ADA0D97-335D-4722-AD00-5501EDAD360D}" type="pres">
      <dgm:prSet presAssocID="{B5A961AD-0A08-4648-BCB6-C40D1AF69B04}" presName="sibTrans" presStyleLbl="sibTrans2D1" presStyleIdx="0" presStyleCnt="4"/>
      <dgm:spPr/>
    </dgm:pt>
    <dgm:pt modelId="{9F96058B-E4AC-4DC5-9CA7-E128AE510085}" type="pres">
      <dgm:prSet presAssocID="{B5A961AD-0A08-4648-BCB6-C40D1AF69B04}" presName="connectorText" presStyleLbl="sibTrans2D1" presStyleIdx="0" presStyleCnt="4"/>
      <dgm:spPr/>
    </dgm:pt>
    <dgm:pt modelId="{0295DA19-1118-4E6E-8652-1B0AE4EF44A9}" type="pres">
      <dgm:prSet presAssocID="{2A8356DC-A239-4722-AB18-E36883F3C64A}" presName="node" presStyleLbl="node1" presStyleIdx="1" presStyleCnt="5" custScaleX="268505">
        <dgm:presLayoutVars>
          <dgm:bulletEnabled val="1"/>
        </dgm:presLayoutVars>
      </dgm:prSet>
      <dgm:spPr/>
    </dgm:pt>
    <dgm:pt modelId="{2D3B149D-91F3-4AC0-9A67-66930D3E8789}" type="pres">
      <dgm:prSet presAssocID="{5158194E-ED41-48BB-9D0A-B43A5CAD99ED}" presName="sibTrans" presStyleLbl="sibTrans2D1" presStyleIdx="1" presStyleCnt="4"/>
      <dgm:spPr/>
    </dgm:pt>
    <dgm:pt modelId="{9CE69F01-E39B-4841-9E71-66056AB7E984}" type="pres">
      <dgm:prSet presAssocID="{5158194E-ED41-48BB-9D0A-B43A5CAD99ED}" presName="connectorText" presStyleLbl="sibTrans2D1" presStyleIdx="1" presStyleCnt="4"/>
      <dgm:spPr/>
    </dgm:pt>
    <dgm:pt modelId="{DEFB753D-9208-44F9-8D39-13FAB70F8BD3}" type="pres">
      <dgm:prSet presAssocID="{F2C9A21A-3899-4CFD-A1CB-55CD5D75AAC0}" presName="node" presStyleLbl="node1" presStyleIdx="2" presStyleCnt="5" custScaleX="268505">
        <dgm:presLayoutVars>
          <dgm:bulletEnabled val="1"/>
        </dgm:presLayoutVars>
      </dgm:prSet>
      <dgm:spPr/>
    </dgm:pt>
    <dgm:pt modelId="{42BA7B2B-F545-4352-A98A-1823944D9B55}" type="pres">
      <dgm:prSet presAssocID="{7DE1A41C-8DE4-4334-BB33-C8574E44BA88}" presName="sibTrans" presStyleLbl="sibTrans2D1" presStyleIdx="2" presStyleCnt="4"/>
      <dgm:spPr/>
    </dgm:pt>
    <dgm:pt modelId="{37F63922-C26E-4717-9B4D-74B82D30EBFE}" type="pres">
      <dgm:prSet presAssocID="{7DE1A41C-8DE4-4334-BB33-C8574E44BA88}" presName="connectorText" presStyleLbl="sibTrans2D1" presStyleIdx="2" presStyleCnt="4"/>
      <dgm:spPr/>
    </dgm:pt>
    <dgm:pt modelId="{984029A9-950B-45B9-B367-1ECEF15AF826}" type="pres">
      <dgm:prSet presAssocID="{52E6FC0A-B55F-4385-8593-5E9CCC375DF5}" presName="node" presStyleLbl="node1" presStyleIdx="3" presStyleCnt="5" custScaleX="268505">
        <dgm:presLayoutVars>
          <dgm:bulletEnabled val="1"/>
        </dgm:presLayoutVars>
      </dgm:prSet>
      <dgm:spPr/>
    </dgm:pt>
    <dgm:pt modelId="{EAB27320-DB84-4D67-8EB5-BA7EBB706339}" type="pres">
      <dgm:prSet presAssocID="{E8E72C52-1627-4C02-857F-8539E07AE739}" presName="sibTrans" presStyleLbl="sibTrans2D1" presStyleIdx="3" presStyleCnt="4"/>
      <dgm:spPr/>
    </dgm:pt>
    <dgm:pt modelId="{1E8C9793-0D5D-4928-A289-23A90E7634C7}" type="pres">
      <dgm:prSet presAssocID="{E8E72C52-1627-4C02-857F-8539E07AE739}" presName="connectorText" presStyleLbl="sibTrans2D1" presStyleIdx="3" presStyleCnt="4"/>
      <dgm:spPr/>
    </dgm:pt>
    <dgm:pt modelId="{50FDC4A1-684B-4233-A37B-620C7A6BA39C}" type="pres">
      <dgm:prSet presAssocID="{461D40D8-95A6-43CF-AB4E-14F0596BB589}" presName="node" presStyleLbl="node1" presStyleIdx="4" presStyleCnt="5" custScaleX="268505">
        <dgm:presLayoutVars>
          <dgm:bulletEnabled val="1"/>
        </dgm:presLayoutVars>
      </dgm:prSet>
      <dgm:spPr/>
    </dgm:pt>
  </dgm:ptLst>
  <dgm:cxnLst>
    <dgm:cxn modelId="{281F7A01-1C5C-450D-9E3B-A77FC168211F}" type="presOf" srcId="{7DE1A41C-8DE4-4334-BB33-C8574E44BA88}" destId="{37F63922-C26E-4717-9B4D-74B82D30EBFE}" srcOrd="1" destOrd="0" presId="urn:microsoft.com/office/officeart/2005/8/layout/process2"/>
    <dgm:cxn modelId="{7F066202-597E-46F7-A36E-5E10EBCDEC96}" type="presOf" srcId="{461D40D8-95A6-43CF-AB4E-14F0596BB589}" destId="{50FDC4A1-684B-4233-A37B-620C7A6BA39C}" srcOrd="0" destOrd="0" presId="urn:microsoft.com/office/officeart/2005/8/layout/process2"/>
    <dgm:cxn modelId="{563EE50B-020E-43EB-99A0-C2670D0AD513}" type="presOf" srcId="{E8E72C52-1627-4C02-857F-8539E07AE739}" destId="{EAB27320-DB84-4D67-8EB5-BA7EBB706339}" srcOrd="0" destOrd="0" presId="urn:microsoft.com/office/officeart/2005/8/layout/process2"/>
    <dgm:cxn modelId="{6DA1D923-F0B3-4049-A746-044EF9FA1F70}" type="presOf" srcId="{5158194E-ED41-48BB-9D0A-B43A5CAD99ED}" destId="{2D3B149D-91F3-4AC0-9A67-66930D3E8789}" srcOrd="0" destOrd="0" presId="urn:microsoft.com/office/officeart/2005/8/layout/process2"/>
    <dgm:cxn modelId="{282D9263-6A4D-45DD-9AD4-0D804BCB2346}" type="presOf" srcId="{26B93546-9129-4048-AE78-A8F58F043928}" destId="{A6A87C82-BD3D-4F58-A35C-9FF4BF41201C}" srcOrd="0" destOrd="0" presId="urn:microsoft.com/office/officeart/2005/8/layout/process2"/>
    <dgm:cxn modelId="{FD34E081-E094-488E-AB80-E816BBEA685C}" type="presOf" srcId="{B5A961AD-0A08-4648-BCB6-C40D1AF69B04}" destId="{4ADA0D97-335D-4722-AD00-5501EDAD360D}" srcOrd="0" destOrd="0" presId="urn:microsoft.com/office/officeart/2005/8/layout/process2"/>
    <dgm:cxn modelId="{289D8E92-B4F5-4418-8B36-8A3967054890}" srcId="{10728ED7-1FB3-4E2E-975B-93BCF497C59D}" destId="{461D40D8-95A6-43CF-AB4E-14F0596BB589}" srcOrd="4" destOrd="0" parTransId="{B7EBF000-F347-419A-B18B-57DAD424511C}" sibTransId="{6A443947-5032-406A-B8ED-07DBB8B03F0C}"/>
    <dgm:cxn modelId="{D53AEBB6-A8EA-4E76-838B-B1481622B23D}" type="presOf" srcId="{7DE1A41C-8DE4-4334-BB33-C8574E44BA88}" destId="{42BA7B2B-F545-4352-A98A-1823944D9B55}" srcOrd="0" destOrd="0" presId="urn:microsoft.com/office/officeart/2005/8/layout/process2"/>
    <dgm:cxn modelId="{F6CF48B8-C303-499D-8C9F-824EBCC99881}" type="presOf" srcId="{B5A961AD-0A08-4648-BCB6-C40D1AF69B04}" destId="{9F96058B-E4AC-4DC5-9CA7-E128AE510085}" srcOrd="1" destOrd="0" presId="urn:microsoft.com/office/officeart/2005/8/layout/process2"/>
    <dgm:cxn modelId="{341251BB-6236-4816-889F-811155F6CE54}" type="presOf" srcId="{2A8356DC-A239-4722-AB18-E36883F3C64A}" destId="{0295DA19-1118-4E6E-8652-1B0AE4EF44A9}" srcOrd="0" destOrd="0" presId="urn:microsoft.com/office/officeart/2005/8/layout/process2"/>
    <dgm:cxn modelId="{B10EE8C4-90CA-4E2F-864E-BA76DFAAD68D}" srcId="{10728ED7-1FB3-4E2E-975B-93BCF497C59D}" destId="{2A8356DC-A239-4722-AB18-E36883F3C64A}" srcOrd="1" destOrd="0" parTransId="{A583AD81-CF2E-473F-AABA-F6EC4B1431E1}" sibTransId="{5158194E-ED41-48BB-9D0A-B43A5CAD99ED}"/>
    <dgm:cxn modelId="{2562A9CA-2482-4DA7-A58B-92F0A4672BCE}" srcId="{10728ED7-1FB3-4E2E-975B-93BCF497C59D}" destId="{52E6FC0A-B55F-4385-8593-5E9CCC375DF5}" srcOrd="3" destOrd="0" parTransId="{AAC275DF-31C0-491C-B8A3-20901A68493F}" sibTransId="{E8E72C52-1627-4C02-857F-8539E07AE739}"/>
    <dgm:cxn modelId="{0F9E2ACB-EB85-4FD1-A3CA-EEB6646359F1}" type="presOf" srcId="{E8E72C52-1627-4C02-857F-8539E07AE739}" destId="{1E8C9793-0D5D-4928-A289-23A90E7634C7}" srcOrd="1" destOrd="0" presId="urn:microsoft.com/office/officeart/2005/8/layout/process2"/>
    <dgm:cxn modelId="{AB0393D2-B492-4FB2-8C91-DB78D98F013E}" srcId="{10728ED7-1FB3-4E2E-975B-93BCF497C59D}" destId="{F2C9A21A-3899-4CFD-A1CB-55CD5D75AAC0}" srcOrd="2" destOrd="0" parTransId="{457DB535-E934-4984-8FFD-3ED4ABE8026D}" sibTransId="{7DE1A41C-8DE4-4334-BB33-C8574E44BA88}"/>
    <dgm:cxn modelId="{4408FEDC-1D5E-41A3-81A2-7106BCDB60A4}" type="presOf" srcId="{10728ED7-1FB3-4E2E-975B-93BCF497C59D}" destId="{1F8C5BDD-32BC-48F7-8402-172DFA3E41D9}" srcOrd="0" destOrd="0" presId="urn:microsoft.com/office/officeart/2005/8/layout/process2"/>
    <dgm:cxn modelId="{B9BE7DE1-DF4B-4668-853D-C8CB745000E1}" srcId="{10728ED7-1FB3-4E2E-975B-93BCF497C59D}" destId="{26B93546-9129-4048-AE78-A8F58F043928}" srcOrd="0" destOrd="0" parTransId="{047E9A83-9459-4886-955F-5AEB2FF2B98C}" sibTransId="{B5A961AD-0A08-4648-BCB6-C40D1AF69B04}"/>
    <dgm:cxn modelId="{3ED749EA-53FE-45AE-B490-5835C3705FD0}" type="presOf" srcId="{F2C9A21A-3899-4CFD-A1CB-55CD5D75AAC0}" destId="{DEFB753D-9208-44F9-8D39-13FAB70F8BD3}" srcOrd="0" destOrd="0" presId="urn:microsoft.com/office/officeart/2005/8/layout/process2"/>
    <dgm:cxn modelId="{B29253EE-E54B-4B16-B386-86FDA9400C19}" type="presOf" srcId="{52E6FC0A-B55F-4385-8593-5E9CCC375DF5}" destId="{984029A9-950B-45B9-B367-1ECEF15AF826}" srcOrd="0" destOrd="0" presId="urn:microsoft.com/office/officeart/2005/8/layout/process2"/>
    <dgm:cxn modelId="{40B56DF1-E517-45AB-8898-4AEA39A1D66C}" type="presOf" srcId="{5158194E-ED41-48BB-9D0A-B43A5CAD99ED}" destId="{9CE69F01-E39B-4841-9E71-66056AB7E984}" srcOrd="1" destOrd="0" presId="urn:microsoft.com/office/officeart/2005/8/layout/process2"/>
    <dgm:cxn modelId="{12830A2F-C696-4FE9-B0F5-02BCEEF21F06}" type="presParOf" srcId="{1F8C5BDD-32BC-48F7-8402-172DFA3E41D9}" destId="{A6A87C82-BD3D-4F58-A35C-9FF4BF41201C}" srcOrd="0" destOrd="0" presId="urn:microsoft.com/office/officeart/2005/8/layout/process2"/>
    <dgm:cxn modelId="{256A6CE2-DD0E-4411-BB9D-4D5C16026600}" type="presParOf" srcId="{1F8C5BDD-32BC-48F7-8402-172DFA3E41D9}" destId="{4ADA0D97-335D-4722-AD00-5501EDAD360D}" srcOrd="1" destOrd="0" presId="urn:microsoft.com/office/officeart/2005/8/layout/process2"/>
    <dgm:cxn modelId="{41696B27-7901-4C52-B94C-76E6069AB6D9}" type="presParOf" srcId="{4ADA0D97-335D-4722-AD00-5501EDAD360D}" destId="{9F96058B-E4AC-4DC5-9CA7-E128AE510085}" srcOrd="0" destOrd="0" presId="urn:microsoft.com/office/officeart/2005/8/layout/process2"/>
    <dgm:cxn modelId="{B9707EF6-63D1-4C4A-8874-E6960BEB6D82}" type="presParOf" srcId="{1F8C5BDD-32BC-48F7-8402-172DFA3E41D9}" destId="{0295DA19-1118-4E6E-8652-1B0AE4EF44A9}" srcOrd="2" destOrd="0" presId="urn:microsoft.com/office/officeart/2005/8/layout/process2"/>
    <dgm:cxn modelId="{5533D0AA-4D5F-4AF5-BCBA-278778A366AF}" type="presParOf" srcId="{1F8C5BDD-32BC-48F7-8402-172DFA3E41D9}" destId="{2D3B149D-91F3-4AC0-9A67-66930D3E8789}" srcOrd="3" destOrd="0" presId="urn:microsoft.com/office/officeart/2005/8/layout/process2"/>
    <dgm:cxn modelId="{7F884316-53B6-41E2-8142-A9B91AA527BD}" type="presParOf" srcId="{2D3B149D-91F3-4AC0-9A67-66930D3E8789}" destId="{9CE69F01-E39B-4841-9E71-66056AB7E984}" srcOrd="0" destOrd="0" presId="urn:microsoft.com/office/officeart/2005/8/layout/process2"/>
    <dgm:cxn modelId="{428072B8-CBC4-47A0-AE46-49C7AE4927E0}" type="presParOf" srcId="{1F8C5BDD-32BC-48F7-8402-172DFA3E41D9}" destId="{DEFB753D-9208-44F9-8D39-13FAB70F8BD3}" srcOrd="4" destOrd="0" presId="urn:microsoft.com/office/officeart/2005/8/layout/process2"/>
    <dgm:cxn modelId="{2A78374F-D677-4057-A4E4-092AA4221379}" type="presParOf" srcId="{1F8C5BDD-32BC-48F7-8402-172DFA3E41D9}" destId="{42BA7B2B-F545-4352-A98A-1823944D9B55}" srcOrd="5" destOrd="0" presId="urn:microsoft.com/office/officeart/2005/8/layout/process2"/>
    <dgm:cxn modelId="{677230C6-1EF4-4B6C-AE7C-809F5EA6B386}" type="presParOf" srcId="{42BA7B2B-F545-4352-A98A-1823944D9B55}" destId="{37F63922-C26E-4717-9B4D-74B82D30EBFE}" srcOrd="0" destOrd="0" presId="urn:microsoft.com/office/officeart/2005/8/layout/process2"/>
    <dgm:cxn modelId="{3FECCF2D-6E72-4EC0-A25B-2BA156CB9CA8}" type="presParOf" srcId="{1F8C5BDD-32BC-48F7-8402-172DFA3E41D9}" destId="{984029A9-950B-45B9-B367-1ECEF15AF826}" srcOrd="6" destOrd="0" presId="urn:microsoft.com/office/officeart/2005/8/layout/process2"/>
    <dgm:cxn modelId="{0C0C66F5-7237-4274-B009-5E0CCBB1A746}" type="presParOf" srcId="{1F8C5BDD-32BC-48F7-8402-172DFA3E41D9}" destId="{EAB27320-DB84-4D67-8EB5-BA7EBB706339}" srcOrd="7" destOrd="0" presId="urn:microsoft.com/office/officeart/2005/8/layout/process2"/>
    <dgm:cxn modelId="{A9770F1F-B142-4B5D-9161-33387C19C079}" type="presParOf" srcId="{EAB27320-DB84-4D67-8EB5-BA7EBB706339}" destId="{1E8C9793-0D5D-4928-A289-23A90E7634C7}" srcOrd="0" destOrd="0" presId="urn:microsoft.com/office/officeart/2005/8/layout/process2"/>
    <dgm:cxn modelId="{631ED604-057D-496E-A930-DC3D3A941913}" type="presParOf" srcId="{1F8C5BDD-32BC-48F7-8402-172DFA3E41D9}" destId="{50FDC4A1-684B-4233-A37B-620C7A6BA39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1E67A-87B5-4E21-A7D3-417C8476FB69}">
      <dsp:nvSpPr>
        <dsp:cNvPr id="0" name=""/>
        <dsp:cNvSpPr/>
      </dsp:nvSpPr>
      <dsp:spPr>
        <a:xfrm>
          <a:off x="1174545" y="2032000"/>
          <a:ext cx="506536" cy="482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268" y="0"/>
              </a:lnTo>
              <a:lnTo>
                <a:pt x="253268" y="482599"/>
              </a:lnTo>
              <a:lnTo>
                <a:pt x="506536" y="4825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b="1" kern="1200">
            <a:solidFill>
              <a:schemeClr val="tx1"/>
            </a:solidFill>
            <a:latin typeface="Trebuchet MS" panose="020B0603020202020204" pitchFamily="34" charset="0"/>
          </a:endParaRPr>
        </a:p>
      </dsp:txBody>
      <dsp:txXfrm>
        <a:off x="1410322" y="2255809"/>
        <a:ext cx="34981" cy="34981"/>
      </dsp:txXfrm>
    </dsp:sp>
    <dsp:sp modelId="{EFEC4A4C-C393-4AA8-8EF1-C8D8B0192AFA}">
      <dsp:nvSpPr>
        <dsp:cNvPr id="0" name=""/>
        <dsp:cNvSpPr/>
      </dsp:nvSpPr>
      <dsp:spPr>
        <a:xfrm>
          <a:off x="1174545" y="1549399"/>
          <a:ext cx="506536" cy="482600"/>
        </a:xfrm>
        <a:custGeom>
          <a:avLst/>
          <a:gdLst/>
          <a:ahLst/>
          <a:cxnLst/>
          <a:rect l="0" t="0" r="0" b="0"/>
          <a:pathLst>
            <a:path>
              <a:moveTo>
                <a:pt x="0" y="482600"/>
              </a:moveTo>
              <a:lnTo>
                <a:pt x="253268" y="482600"/>
              </a:lnTo>
              <a:lnTo>
                <a:pt x="253268" y="0"/>
              </a:lnTo>
              <a:lnTo>
                <a:pt x="50653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b="1" kern="1200">
            <a:solidFill>
              <a:schemeClr val="tx1"/>
            </a:solidFill>
            <a:latin typeface="Trebuchet MS" panose="020B0603020202020204" pitchFamily="34" charset="0"/>
          </a:endParaRPr>
        </a:p>
      </dsp:txBody>
      <dsp:txXfrm>
        <a:off x="1410322" y="1773209"/>
        <a:ext cx="34981" cy="34981"/>
      </dsp:txXfrm>
    </dsp:sp>
    <dsp:sp modelId="{C2A7BB9C-D893-44D0-A671-B8396A8F3433}">
      <dsp:nvSpPr>
        <dsp:cNvPr id="0" name=""/>
        <dsp:cNvSpPr/>
      </dsp:nvSpPr>
      <dsp:spPr>
        <a:xfrm rot="16200000">
          <a:off x="-1243534" y="1645920"/>
          <a:ext cx="4064000" cy="772160"/>
        </a:xfrm>
        <a:prstGeom prst="rect">
          <a:avLst/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>
              <a:solidFill>
                <a:schemeClr val="bg1"/>
              </a:solidFill>
              <a:latin typeface="Trebuchet MS" panose="020B0603020202020204" pitchFamily="34" charset="0"/>
            </a:rPr>
            <a:t>QUANTITATIVE</a:t>
          </a:r>
          <a:endParaRPr lang="en-US" sz="2800" b="1" kern="1200" dirty="0">
            <a:solidFill>
              <a:schemeClr val="bg1"/>
            </a:solidFill>
            <a:latin typeface="Trebuchet MS" panose="020B0603020202020204" pitchFamily="34" charset="0"/>
          </a:endParaRPr>
        </a:p>
      </dsp:txBody>
      <dsp:txXfrm>
        <a:off x="-1243534" y="1645920"/>
        <a:ext cx="4064000" cy="772160"/>
      </dsp:txXfrm>
    </dsp:sp>
    <dsp:sp modelId="{A25C0F85-0143-4890-86A5-0D799046BAEA}">
      <dsp:nvSpPr>
        <dsp:cNvPr id="0" name=""/>
        <dsp:cNvSpPr/>
      </dsp:nvSpPr>
      <dsp:spPr>
        <a:xfrm>
          <a:off x="1681082" y="1163319"/>
          <a:ext cx="2532684" cy="772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tx1"/>
              </a:solidFill>
              <a:latin typeface="Trebuchet MS" panose="020B0603020202020204" pitchFamily="34" charset="0"/>
            </a:rPr>
            <a:t>Discrete</a:t>
          </a:r>
          <a:endParaRPr lang="en-US" sz="2800" b="1" kern="1200" dirty="0">
            <a:solidFill>
              <a:schemeClr val="tx1"/>
            </a:solidFill>
            <a:latin typeface="Trebuchet MS" panose="020B0603020202020204" pitchFamily="34" charset="0"/>
          </a:endParaRPr>
        </a:p>
      </dsp:txBody>
      <dsp:txXfrm>
        <a:off x="1681082" y="1163319"/>
        <a:ext cx="2532684" cy="772160"/>
      </dsp:txXfrm>
    </dsp:sp>
    <dsp:sp modelId="{A0145719-3438-4E23-ACFD-12043F91E8B2}">
      <dsp:nvSpPr>
        <dsp:cNvPr id="0" name=""/>
        <dsp:cNvSpPr/>
      </dsp:nvSpPr>
      <dsp:spPr>
        <a:xfrm>
          <a:off x="1681082" y="2128519"/>
          <a:ext cx="2532684" cy="772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tx1"/>
              </a:solidFill>
              <a:latin typeface="Trebuchet MS" panose="020B0603020202020204" pitchFamily="34" charset="0"/>
            </a:rPr>
            <a:t>Continuous</a:t>
          </a:r>
          <a:endParaRPr lang="en-US" sz="2800" b="1" kern="1200" dirty="0">
            <a:solidFill>
              <a:schemeClr val="tx1"/>
            </a:solidFill>
            <a:latin typeface="Trebuchet MS" panose="020B0603020202020204" pitchFamily="34" charset="0"/>
          </a:endParaRPr>
        </a:p>
      </dsp:txBody>
      <dsp:txXfrm>
        <a:off x="1681082" y="2128519"/>
        <a:ext cx="2532684" cy="772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0D765-E7B3-4CD0-8150-586791E2513A}">
      <dsp:nvSpPr>
        <dsp:cNvPr id="0" name=""/>
        <dsp:cNvSpPr/>
      </dsp:nvSpPr>
      <dsp:spPr>
        <a:xfrm>
          <a:off x="1174545" y="2032000"/>
          <a:ext cx="506536" cy="96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268" y="0"/>
              </a:lnTo>
              <a:lnTo>
                <a:pt x="253268" y="965199"/>
              </a:lnTo>
              <a:lnTo>
                <a:pt x="506536" y="9651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1400562" y="2487348"/>
        <a:ext cx="54502" cy="54502"/>
      </dsp:txXfrm>
    </dsp:sp>
    <dsp:sp modelId="{3121E67A-87B5-4E21-A7D3-417C8476FB69}">
      <dsp:nvSpPr>
        <dsp:cNvPr id="0" name=""/>
        <dsp:cNvSpPr/>
      </dsp:nvSpPr>
      <dsp:spPr>
        <a:xfrm>
          <a:off x="1174545" y="1986280"/>
          <a:ext cx="5065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36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b="1" kern="1200">
            <a:solidFill>
              <a:schemeClr val="tx1"/>
            </a:solidFill>
            <a:latin typeface="Trebuchet MS" panose="020B0603020202020204" pitchFamily="34" charset="0"/>
          </a:endParaRPr>
        </a:p>
      </dsp:txBody>
      <dsp:txXfrm>
        <a:off x="1415150" y="2019336"/>
        <a:ext cx="25326" cy="25326"/>
      </dsp:txXfrm>
    </dsp:sp>
    <dsp:sp modelId="{EFEC4A4C-C393-4AA8-8EF1-C8D8B0192AFA}">
      <dsp:nvSpPr>
        <dsp:cNvPr id="0" name=""/>
        <dsp:cNvSpPr/>
      </dsp:nvSpPr>
      <dsp:spPr>
        <a:xfrm>
          <a:off x="1174545" y="1066799"/>
          <a:ext cx="506536" cy="965200"/>
        </a:xfrm>
        <a:custGeom>
          <a:avLst/>
          <a:gdLst/>
          <a:ahLst/>
          <a:cxnLst/>
          <a:rect l="0" t="0" r="0" b="0"/>
          <a:pathLst>
            <a:path>
              <a:moveTo>
                <a:pt x="0" y="965200"/>
              </a:moveTo>
              <a:lnTo>
                <a:pt x="253268" y="965200"/>
              </a:lnTo>
              <a:lnTo>
                <a:pt x="253268" y="0"/>
              </a:lnTo>
              <a:lnTo>
                <a:pt x="50653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b="1" kern="1200">
            <a:solidFill>
              <a:schemeClr val="tx1"/>
            </a:solidFill>
            <a:latin typeface="Trebuchet MS" panose="020B0603020202020204" pitchFamily="34" charset="0"/>
          </a:endParaRPr>
        </a:p>
      </dsp:txBody>
      <dsp:txXfrm>
        <a:off x="1400562" y="1522148"/>
        <a:ext cx="54502" cy="54502"/>
      </dsp:txXfrm>
    </dsp:sp>
    <dsp:sp modelId="{C2A7BB9C-D893-44D0-A671-B8396A8F3433}">
      <dsp:nvSpPr>
        <dsp:cNvPr id="0" name=""/>
        <dsp:cNvSpPr/>
      </dsp:nvSpPr>
      <dsp:spPr>
        <a:xfrm rot="16200000">
          <a:off x="-1243534" y="1645920"/>
          <a:ext cx="4064000" cy="772160"/>
        </a:xfrm>
        <a:prstGeom prst="rect">
          <a:avLst/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  <a:latin typeface="Trebuchet MS" panose="020B0603020202020204" pitchFamily="34" charset="0"/>
            </a:rPr>
            <a:t>QUALITATIVE</a:t>
          </a:r>
          <a:endParaRPr lang="en-US" sz="2800" b="1" kern="1200" dirty="0">
            <a:solidFill>
              <a:schemeClr val="bg1"/>
            </a:solidFill>
            <a:latin typeface="Trebuchet MS" panose="020B0603020202020204" pitchFamily="34" charset="0"/>
          </a:endParaRPr>
        </a:p>
      </dsp:txBody>
      <dsp:txXfrm>
        <a:off x="-1243534" y="1645920"/>
        <a:ext cx="4064000" cy="772160"/>
      </dsp:txXfrm>
    </dsp:sp>
    <dsp:sp modelId="{A25C0F85-0143-4890-86A5-0D799046BAEA}">
      <dsp:nvSpPr>
        <dsp:cNvPr id="0" name=""/>
        <dsp:cNvSpPr/>
      </dsp:nvSpPr>
      <dsp:spPr>
        <a:xfrm>
          <a:off x="1681082" y="680719"/>
          <a:ext cx="2532684" cy="772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tx1"/>
              </a:solidFill>
              <a:latin typeface="Trebuchet MS" panose="020B0603020202020204" pitchFamily="34" charset="0"/>
            </a:rPr>
            <a:t>Binary</a:t>
          </a:r>
          <a:endParaRPr lang="en-US" sz="2800" b="1" kern="1200" dirty="0">
            <a:solidFill>
              <a:schemeClr val="tx1"/>
            </a:solidFill>
            <a:latin typeface="Trebuchet MS" panose="020B0603020202020204" pitchFamily="34" charset="0"/>
          </a:endParaRPr>
        </a:p>
      </dsp:txBody>
      <dsp:txXfrm>
        <a:off x="1681082" y="680719"/>
        <a:ext cx="2532684" cy="772160"/>
      </dsp:txXfrm>
    </dsp:sp>
    <dsp:sp modelId="{A0145719-3438-4E23-ACFD-12043F91E8B2}">
      <dsp:nvSpPr>
        <dsp:cNvPr id="0" name=""/>
        <dsp:cNvSpPr/>
      </dsp:nvSpPr>
      <dsp:spPr>
        <a:xfrm>
          <a:off x="1681082" y="1645920"/>
          <a:ext cx="2532684" cy="772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tx1"/>
              </a:solidFill>
              <a:latin typeface="Trebuchet MS" panose="020B0603020202020204" pitchFamily="34" charset="0"/>
            </a:rPr>
            <a:t>Nominal</a:t>
          </a:r>
          <a:endParaRPr lang="en-US" sz="2800" b="1" kern="1200" dirty="0">
            <a:solidFill>
              <a:schemeClr val="tx1"/>
            </a:solidFill>
            <a:latin typeface="Trebuchet MS" panose="020B0603020202020204" pitchFamily="34" charset="0"/>
          </a:endParaRPr>
        </a:p>
      </dsp:txBody>
      <dsp:txXfrm>
        <a:off x="1681082" y="1645920"/>
        <a:ext cx="2532684" cy="772160"/>
      </dsp:txXfrm>
    </dsp:sp>
    <dsp:sp modelId="{F9604D42-9963-49D6-9188-8B60F47EF4A1}">
      <dsp:nvSpPr>
        <dsp:cNvPr id="0" name=""/>
        <dsp:cNvSpPr/>
      </dsp:nvSpPr>
      <dsp:spPr>
        <a:xfrm>
          <a:off x="1681082" y="2611119"/>
          <a:ext cx="2532684" cy="772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tx1"/>
              </a:solidFill>
              <a:latin typeface="Trebuchet MS" panose="020B0603020202020204" pitchFamily="34" charset="0"/>
            </a:rPr>
            <a:t>Ordinal</a:t>
          </a:r>
          <a:endParaRPr lang="en-US" sz="2800" b="1" kern="1200" dirty="0">
            <a:solidFill>
              <a:schemeClr val="tx1"/>
            </a:solidFill>
            <a:latin typeface="Trebuchet MS" panose="020B0603020202020204" pitchFamily="34" charset="0"/>
          </a:endParaRPr>
        </a:p>
      </dsp:txBody>
      <dsp:txXfrm>
        <a:off x="1681082" y="2611119"/>
        <a:ext cx="2532684" cy="772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54864-4395-426F-931B-4DB8F2B0E41D}">
      <dsp:nvSpPr>
        <dsp:cNvPr id="0" name=""/>
        <dsp:cNvSpPr/>
      </dsp:nvSpPr>
      <dsp:spPr>
        <a:xfrm>
          <a:off x="1547" y="351929"/>
          <a:ext cx="3299077" cy="13845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200" b="1" kern="1200" dirty="0">
              <a:latin typeface="Trebuchet MS" panose="020B0603020202020204" pitchFamily="34" charset="0"/>
            </a:rPr>
            <a:t>Signal</a:t>
          </a:r>
          <a:endParaRPr lang="en-US" sz="6200" b="1" kern="1200" dirty="0">
            <a:latin typeface="Trebuchet MS" panose="020B0603020202020204" pitchFamily="34" charset="0"/>
          </a:endParaRPr>
        </a:p>
      </dsp:txBody>
      <dsp:txXfrm>
        <a:off x="42100" y="392482"/>
        <a:ext cx="3217971" cy="1303477"/>
      </dsp:txXfrm>
    </dsp:sp>
    <dsp:sp modelId="{5B677FC2-E72B-492B-BA7A-3695E83E1E8B}">
      <dsp:nvSpPr>
        <dsp:cNvPr id="0" name=""/>
        <dsp:cNvSpPr/>
      </dsp:nvSpPr>
      <dsp:spPr>
        <a:xfrm>
          <a:off x="3630532" y="635135"/>
          <a:ext cx="699404" cy="8181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>
            <a:latin typeface="Trebuchet MS" panose="020B0603020202020204" pitchFamily="34" charset="0"/>
          </a:endParaRPr>
        </a:p>
      </dsp:txBody>
      <dsp:txXfrm>
        <a:off x="3630532" y="798769"/>
        <a:ext cx="489583" cy="490903"/>
      </dsp:txXfrm>
    </dsp:sp>
    <dsp:sp modelId="{38849D0C-9F10-411E-99CC-444E445C3592}">
      <dsp:nvSpPr>
        <dsp:cNvPr id="0" name=""/>
        <dsp:cNvSpPr/>
      </dsp:nvSpPr>
      <dsp:spPr>
        <a:xfrm>
          <a:off x="4620255" y="351929"/>
          <a:ext cx="3299077" cy="13845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200" b="1" kern="1200" dirty="0">
              <a:latin typeface="Trebuchet MS" panose="020B0603020202020204" pitchFamily="34" charset="0"/>
            </a:rPr>
            <a:t>Data</a:t>
          </a:r>
          <a:endParaRPr lang="en-US" sz="6200" b="1" kern="1200" dirty="0">
            <a:latin typeface="Trebuchet MS" panose="020B0603020202020204" pitchFamily="34" charset="0"/>
          </a:endParaRPr>
        </a:p>
      </dsp:txBody>
      <dsp:txXfrm>
        <a:off x="4660808" y="392482"/>
        <a:ext cx="3217971" cy="13034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87C82-BD3D-4F58-A35C-9FF4BF41201C}">
      <dsp:nvSpPr>
        <dsp:cNvPr id="0" name=""/>
        <dsp:cNvSpPr/>
      </dsp:nvSpPr>
      <dsp:spPr>
        <a:xfrm>
          <a:off x="72005" y="564"/>
          <a:ext cx="3192020" cy="660451"/>
        </a:xfrm>
        <a:prstGeom prst="roundRect">
          <a:avLst>
            <a:gd name="adj" fmla="val 10000"/>
          </a:avLst>
        </a:prstGeom>
        <a:solidFill>
          <a:schemeClr val="accent1">
            <a:lumMod val="9000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Direct MS Analysis</a:t>
          </a:r>
          <a:endParaRPr lang="en-US" sz="1800" b="1" kern="1200" dirty="0"/>
        </a:p>
      </dsp:txBody>
      <dsp:txXfrm>
        <a:off x="91349" y="19908"/>
        <a:ext cx="3153332" cy="621763"/>
      </dsp:txXfrm>
    </dsp:sp>
    <dsp:sp modelId="{4ADA0D97-335D-4722-AD00-5501EDAD360D}">
      <dsp:nvSpPr>
        <dsp:cNvPr id="0" name=""/>
        <dsp:cNvSpPr/>
      </dsp:nvSpPr>
      <dsp:spPr>
        <a:xfrm rot="5400000">
          <a:off x="1544181" y="677527"/>
          <a:ext cx="247669" cy="29720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 rot="-5400000">
        <a:off x="1578856" y="702294"/>
        <a:ext cx="178321" cy="173368"/>
      </dsp:txXfrm>
    </dsp:sp>
    <dsp:sp modelId="{0295DA19-1118-4E6E-8652-1B0AE4EF44A9}">
      <dsp:nvSpPr>
        <dsp:cNvPr id="0" name=""/>
        <dsp:cNvSpPr/>
      </dsp:nvSpPr>
      <dsp:spPr>
        <a:xfrm>
          <a:off x="72005" y="991241"/>
          <a:ext cx="3192020" cy="660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Data conversion</a:t>
          </a:r>
          <a:endParaRPr lang="en-US" sz="1800" b="1" kern="1200" dirty="0"/>
        </a:p>
      </dsp:txBody>
      <dsp:txXfrm>
        <a:off x="91349" y="1010585"/>
        <a:ext cx="3153332" cy="621763"/>
      </dsp:txXfrm>
    </dsp:sp>
    <dsp:sp modelId="{2D3B149D-91F3-4AC0-9A67-66930D3E8789}">
      <dsp:nvSpPr>
        <dsp:cNvPr id="0" name=""/>
        <dsp:cNvSpPr/>
      </dsp:nvSpPr>
      <dsp:spPr>
        <a:xfrm rot="5400000">
          <a:off x="1544181" y="1668203"/>
          <a:ext cx="247669" cy="29720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 rot="-5400000">
        <a:off x="1578856" y="1692970"/>
        <a:ext cx="178321" cy="173368"/>
      </dsp:txXfrm>
    </dsp:sp>
    <dsp:sp modelId="{DEFB753D-9208-44F9-8D39-13FAB70F8BD3}">
      <dsp:nvSpPr>
        <dsp:cNvPr id="0" name=""/>
        <dsp:cNvSpPr/>
      </dsp:nvSpPr>
      <dsp:spPr>
        <a:xfrm>
          <a:off x="72005" y="1981918"/>
          <a:ext cx="3192020" cy="660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Noise filtering</a:t>
          </a:r>
          <a:endParaRPr lang="en-US" sz="1800" b="1" kern="1200" dirty="0"/>
        </a:p>
      </dsp:txBody>
      <dsp:txXfrm>
        <a:off x="91349" y="2001262"/>
        <a:ext cx="3153332" cy="621763"/>
      </dsp:txXfrm>
    </dsp:sp>
    <dsp:sp modelId="{42BA7B2B-F545-4352-A98A-1823944D9B55}">
      <dsp:nvSpPr>
        <dsp:cNvPr id="0" name=""/>
        <dsp:cNvSpPr/>
      </dsp:nvSpPr>
      <dsp:spPr>
        <a:xfrm rot="5400000">
          <a:off x="1544181" y="2658880"/>
          <a:ext cx="247669" cy="29720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 rot="-5400000">
        <a:off x="1578856" y="2683647"/>
        <a:ext cx="178321" cy="173368"/>
      </dsp:txXfrm>
    </dsp:sp>
    <dsp:sp modelId="{984029A9-950B-45B9-B367-1ECEF15AF826}">
      <dsp:nvSpPr>
        <dsp:cNvPr id="0" name=""/>
        <dsp:cNvSpPr/>
      </dsp:nvSpPr>
      <dsp:spPr>
        <a:xfrm>
          <a:off x="72005" y="2972595"/>
          <a:ext cx="3192020" cy="660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Baseline correction</a:t>
          </a:r>
          <a:endParaRPr lang="en-US" sz="1800" b="1" kern="1200" dirty="0"/>
        </a:p>
      </dsp:txBody>
      <dsp:txXfrm>
        <a:off x="91349" y="2991939"/>
        <a:ext cx="3153332" cy="621763"/>
      </dsp:txXfrm>
    </dsp:sp>
    <dsp:sp modelId="{EAB27320-DB84-4D67-8EB5-BA7EBB706339}">
      <dsp:nvSpPr>
        <dsp:cNvPr id="0" name=""/>
        <dsp:cNvSpPr/>
      </dsp:nvSpPr>
      <dsp:spPr>
        <a:xfrm rot="5400000">
          <a:off x="1544181" y="3649557"/>
          <a:ext cx="247669" cy="29720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 rot="-5400000">
        <a:off x="1578856" y="3674324"/>
        <a:ext cx="178321" cy="173368"/>
      </dsp:txXfrm>
    </dsp:sp>
    <dsp:sp modelId="{50FDC4A1-684B-4233-A37B-620C7A6BA39C}">
      <dsp:nvSpPr>
        <dsp:cNvPr id="0" name=""/>
        <dsp:cNvSpPr/>
      </dsp:nvSpPr>
      <dsp:spPr>
        <a:xfrm>
          <a:off x="72005" y="3963272"/>
          <a:ext cx="3192020" cy="660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Peak detection</a:t>
          </a:r>
          <a:endParaRPr lang="en-US" sz="1800" b="1" kern="1200" dirty="0"/>
        </a:p>
      </dsp:txBody>
      <dsp:txXfrm>
        <a:off x="91349" y="3982616"/>
        <a:ext cx="3153332" cy="621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87C82-BD3D-4F58-A35C-9FF4BF41201C}">
      <dsp:nvSpPr>
        <dsp:cNvPr id="0" name=""/>
        <dsp:cNvSpPr/>
      </dsp:nvSpPr>
      <dsp:spPr>
        <a:xfrm>
          <a:off x="0" y="564"/>
          <a:ext cx="3336032" cy="660451"/>
        </a:xfrm>
        <a:prstGeom prst="roundRect">
          <a:avLst>
            <a:gd name="adj" fmla="val 10000"/>
          </a:avLst>
        </a:prstGeom>
        <a:solidFill>
          <a:schemeClr val="accent1">
            <a:lumMod val="9000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Hyphenated MS Analysis</a:t>
          </a:r>
          <a:endParaRPr lang="en-US" sz="1800" b="1" kern="1200" dirty="0"/>
        </a:p>
      </dsp:txBody>
      <dsp:txXfrm>
        <a:off x="19344" y="19908"/>
        <a:ext cx="3297344" cy="621763"/>
      </dsp:txXfrm>
    </dsp:sp>
    <dsp:sp modelId="{4ADA0D97-335D-4722-AD00-5501EDAD360D}">
      <dsp:nvSpPr>
        <dsp:cNvPr id="0" name=""/>
        <dsp:cNvSpPr/>
      </dsp:nvSpPr>
      <dsp:spPr>
        <a:xfrm rot="5400000">
          <a:off x="1544181" y="677527"/>
          <a:ext cx="247669" cy="29720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 rot="-5400000">
        <a:off x="1578856" y="702294"/>
        <a:ext cx="178321" cy="173368"/>
      </dsp:txXfrm>
    </dsp:sp>
    <dsp:sp modelId="{0295DA19-1118-4E6E-8652-1B0AE4EF44A9}">
      <dsp:nvSpPr>
        <dsp:cNvPr id="0" name=""/>
        <dsp:cNvSpPr/>
      </dsp:nvSpPr>
      <dsp:spPr>
        <a:xfrm>
          <a:off x="0" y="991241"/>
          <a:ext cx="3336032" cy="660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Data conversion (</a:t>
          </a:r>
          <a:r>
            <a:rPr lang="en-GB" sz="1800" b="1" kern="1200" dirty="0" err="1"/>
            <a:t>Proteowizard</a:t>
          </a:r>
          <a:r>
            <a:rPr lang="en-GB" sz="1800" b="1" kern="1200" dirty="0"/>
            <a:t>)</a:t>
          </a:r>
          <a:endParaRPr lang="en-US" sz="1800" b="1" kern="1200" dirty="0"/>
        </a:p>
      </dsp:txBody>
      <dsp:txXfrm>
        <a:off x="19344" y="1010585"/>
        <a:ext cx="3297344" cy="621763"/>
      </dsp:txXfrm>
    </dsp:sp>
    <dsp:sp modelId="{2D3B149D-91F3-4AC0-9A67-66930D3E8789}">
      <dsp:nvSpPr>
        <dsp:cNvPr id="0" name=""/>
        <dsp:cNvSpPr/>
      </dsp:nvSpPr>
      <dsp:spPr>
        <a:xfrm rot="5400000">
          <a:off x="1544181" y="1668203"/>
          <a:ext cx="247669" cy="29720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 rot="-5400000">
        <a:off x="1578856" y="1692970"/>
        <a:ext cx="178321" cy="173368"/>
      </dsp:txXfrm>
    </dsp:sp>
    <dsp:sp modelId="{DEFB753D-9208-44F9-8D39-13FAB70F8BD3}">
      <dsp:nvSpPr>
        <dsp:cNvPr id="0" name=""/>
        <dsp:cNvSpPr/>
      </dsp:nvSpPr>
      <dsp:spPr>
        <a:xfrm>
          <a:off x="0" y="1981918"/>
          <a:ext cx="3336032" cy="660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Peak detection and integration</a:t>
          </a:r>
          <a:endParaRPr lang="en-US" sz="1800" b="1" kern="1200" dirty="0"/>
        </a:p>
      </dsp:txBody>
      <dsp:txXfrm>
        <a:off x="19344" y="2001262"/>
        <a:ext cx="3297344" cy="621763"/>
      </dsp:txXfrm>
    </dsp:sp>
    <dsp:sp modelId="{42BA7B2B-F545-4352-A98A-1823944D9B55}">
      <dsp:nvSpPr>
        <dsp:cNvPr id="0" name=""/>
        <dsp:cNvSpPr/>
      </dsp:nvSpPr>
      <dsp:spPr>
        <a:xfrm rot="5400000">
          <a:off x="1544181" y="2658880"/>
          <a:ext cx="247669" cy="29720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 rot="-5400000">
        <a:off x="1578856" y="2683647"/>
        <a:ext cx="178321" cy="173368"/>
      </dsp:txXfrm>
    </dsp:sp>
    <dsp:sp modelId="{984029A9-950B-45B9-B367-1ECEF15AF826}">
      <dsp:nvSpPr>
        <dsp:cNvPr id="0" name=""/>
        <dsp:cNvSpPr/>
      </dsp:nvSpPr>
      <dsp:spPr>
        <a:xfrm>
          <a:off x="0" y="2972595"/>
          <a:ext cx="3336032" cy="660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 err="1"/>
            <a:t>Alignement</a:t>
          </a:r>
          <a:endParaRPr lang="en-US" sz="1800" b="1" kern="1200" dirty="0"/>
        </a:p>
      </dsp:txBody>
      <dsp:txXfrm>
        <a:off x="19344" y="2991939"/>
        <a:ext cx="3297344" cy="621763"/>
      </dsp:txXfrm>
    </dsp:sp>
    <dsp:sp modelId="{EAB27320-DB84-4D67-8EB5-BA7EBB706339}">
      <dsp:nvSpPr>
        <dsp:cNvPr id="0" name=""/>
        <dsp:cNvSpPr/>
      </dsp:nvSpPr>
      <dsp:spPr>
        <a:xfrm rot="5400000">
          <a:off x="1544181" y="3649557"/>
          <a:ext cx="247669" cy="297203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 rot="-5400000">
        <a:off x="1578856" y="3674324"/>
        <a:ext cx="178321" cy="173368"/>
      </dsp:txXfrm>
    </dsp:sp>
    <dsp:sp modelId="{50FDC4A1-684B-4233-A37B-620C7A6BA39C}">
      <dsp:nvSpPr>
        <dsp:cNvPr id="0" name=""/>
        <dsp:cNvSpPr/>
      </dsp:nvSpPr>
      <dsp:spPr>
        <a:xfrm>
          <a:off x="0" y="3963272"/>
          <a:ext cx="3336032" cy="660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Gap-filling</a:t>
          </a:r>
          <a:endParaRPr lang="en-US" sz="1800" b="1" kern="1200" dirty="0"/>
        </a:p>
      </dsp:txBody>
      <dsp:txXfrm>
        <a:off x="19344" y="3982616"/>
        <a:ext cx="3297344" cy="621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049" cy="464315"/>
          </a:xfrm>
          <a:prstGeom prst="rect">
            <a:avLst/>
          </a:prstGeom>
        </p:spPr>
        <p:txBody>
          <a:bodyPr vert="horz" lIns="93155" tIns="46577" rIns="93155" bIns="46577" rtlCol="0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70786" y="2"/>
            <a:ext cx="3038049" cy="464315"/>
          </a:xfrm>
          <a:prstGeom prst="rect">
            <a:avLst/>
          </a:prstGeom>
        </p:spPr>
        <p:txBody>
          <a:bodyPr vert="horz" wrap="square" lIns="93155" tIns="46577" rIns="93155" bIns="46577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DE95C6-4157-49C2-8F9E-F9C09E14917C}" type="datetime1">
              <a:rPr lang="fr-FR"/>
              <a:pPr/>
              <a:t>03/10/2018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2" y="8830644"/>
            <a:ext cx="3038049" cy="464315"/>
          </a:xfrm>
          <a:prstGeom prst="rect">
            <a:avLst/>
          </a:prstGeom>
        </p:spPr>
        <p:txBody>
          <a:bodyPr vert="horz" lIns="93155" tIns="46577" rIns="93155" bIns="46577" rtlCol="0" anchor="b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70786" y="8830644"/>
            <a:ext cx="3038049" cy="464315"/>
          </a:xfrm>
          <a:prstGeom prst="rect">
            <a:avLst/>
          </a:prstGeom>
        </p:spPr>
        <p:txBody>
          <a:bodyPr vert="horz" wrap="square" lIns="93155" tIns="46577" rIns="93155" bIns="4657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E0E495-F597-4680-9429-EAE5B68702B0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8028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38049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5" tIns="46577" rIns="93155" bIns="46577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786" y="2"/>
            <a:ext cx="3038049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5" tIns="46577" rIns="93155" bIns="46577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14C93D29-DA04-4CAD-8AC5-968CAF870A77}" type="datetime1">
              <a:rPr lang="fr-FR"/>
              <a:pPr/>
              <a:t>03/10/2018</a:t>
            </a:fld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5025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729" y="4415321"/>
            <a:ext cx="5608947" cy="418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5" tIns="46577" rIns="93155" bIns="465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30644"/>
            <a:ext cx="3038049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5" tIns="46577" rIns="93155" bIns="46577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786" y="8830644"/>
            <a:ext cx="3038049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5" tIns="46577" rIns="93155" bIns="46577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4AAA36-1743-40C2-A4C5-E3A7F86EF716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966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515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57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068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987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041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558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306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93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53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758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9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93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029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793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52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853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19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93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51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64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092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715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08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AA36-1743-40C2-A4C5-E3A7F86EF716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62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A8829-4139-421B-BDC0-04EABF269567}" type="datetime1">
              <a:rPr lang="fr-FR" smtClean="0"/>
              <a:t>03/10/2018</a:t>
            </a:fld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512728-509A-48FD-8579-7A9B78F66EA7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DF2C6-181D-4501-973C-B351A8BDDA4B}" type="datetime1">
              <a:rPr lang="fr-FR" smtClean="0"/>
              <a:t>03/10/2018</a:t>
            </a:fld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5E0018-0DC8-4BD3-B0AD-6306B9A40E78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F181B-5DF4-46DD-BF36-FDE95CB3B01A}" type="datetime1">
              <a:rPr lang="fr-FR" smtClean="0"/>
              <a:t>03/10/2018</a:t>
            </a:fld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B6CB6-E9A9-41C6-B083-58424EB63A7D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BDC99-7E72-45CB-B3BE-D655D7E54315}" type="datetime1">
              <a:rPr lang="fr-FR" smtClean="0"/>
              <a:t>03/10/2018</a:t>
            </a:fld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3C046D-BDE7-4939-B158-401B4834281A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fr-FR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100" b="1"/>
            </a:lvl1pPr>
          </a:lstStyle>
          <a:p>
            <a:pPr>
              <a:defRPr/>
            </a:pPr>
            <a:fld id="{FAEB67CB-E890-4DEB-9E90-B21C49ED2575}" type="datetime1">
              <a:rPr lang="fr-FR" smtClean="0"/>
              <a:t>03/10/2018</a:t>
            </a:fld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sz="1100" b="1"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100" b="1"/>
            </a:lvl1pPr>
          </a:lstStyle>
          <a:p>
            <a:fld id="{6143C725-EA85-478F-9B25-137D6BEC990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B6969-9D25-4A30-BC35-AC463A2FE204}" type="datetime1">
              <a:rPr lang="fr-FR" smtClean="0"/>
              <a:t>03/10/2018</a:t>
            </a:fld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E06348-8B23-4EA1-A227-7545EC95983E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19310-C697-4B8E-BA33-DFA0FBF706B0}" type="datetime1">
              <a:rPr lang="fr-FR" smtClean="0"/>
              <a:t>03/10/2018</a:t>
            </a:fld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3CD250-3709-4FA8-B99C-9E72F1E73F73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56D10-4BFB-447C-9B79-58389876619F}" type="datetime1">
              <a:rPr lang="fr-FR" smtClean="0"/>
              <a:t>03/10/2018</a:t>
            </a:fld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AC1F77-E20F-481F-B3D7-97BE1725E6AF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569FB7-E194-413D-A166-A48053BF884F}" type="datetime1">
              <a:rPr lang="fr-FR" smtClean="0"/>
              <a:t>03/10/2018</a:t>
            </a:fld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BE9377-3E69-46EC-BE28-9AB4B08236E1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A4DCF2-404B-4335-A250-FFB88E86FE29}" type="datetime1">
              <a:rPr lang="fr-FR" smtClean="0"/>
              <a:t>03/10/2018</a:t>
            </a:fld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249200-FC9D-4C50-B7D6-8F1A8C70BE0F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150"/>
            <a:ext cx="2133600" cy="476250"/>
          </a:xfrm>
          <a:ln/>
        </p:spPr>
        <p:txBody>
          <a:bodyPr/>
          <a:lstStyle>
            <a:lvl1pPr>
              <a:defRPr sz="1050" b="1"/>
            </a:lvl1pPr>
          </a:lstStyle>
          <a:p>
            <a:pPr>
              <a:defRPr/>
            </a:pPr>
            <a:fld id="{D12D4072-619F-4359-8403-56768F74E1EB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150"/>
            <a:ext cx="2895600" cy="476250"/>
          </a:xfrm>
          <a:ln/>
        </p:spPr>
        <p:txBody>
          <a:bodyPr/>
          <a:lstStyle>
            <a:lvl1pPr>
              <a:defRPr sz="1050" b="1"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150"/>
            <a:ext cx="2133600" cy="476250"/>
          </a:xfrm>
          <a:ln/>
        </p:spPr>
        <p:txBody>
          <a:bodyPr/>
          <a:lstStyle>
            <a:lvl1pPr>
              <a:defRPr sz="1050" b="1"/>
            </a:lvl1pPr>
          </a:lstStyle>
          <a:p>
            <a:fld id="{B013D351-CD09-443D-BF04-354D7C53408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C838A-74DF-409E-8185-C6A58E45221E}" type="datetime1">
              <a:rPr lang="fr-FR" smtClean="0"/>
              <a:t>03/10/2018</a:t>
            </a:fld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592ED0-DD2D-4025-8A15-8F205AAA02D3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72A30-30E1-4F91-9B0B-807EC6190A22}" type="datetime1">
              <a:rPr lang="fr-FR" smtClean="0"/>
              <a:t>03/10/2018</a:t>
            </a:fld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BCB18E-50D4-41F8-BDBB-E3E159A9F506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633CA73-548D-41AF-A4B2-85D52986FC2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E803FE3-DAD0-44B9-AA8F-F9BAD24FEA9E}" type="slidenum">
              <a:rPr lang="fr-FR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4.jpg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jawbone.com/blog/classifying-steps-machine-learnin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jawbone.com/blog/classifying-steps-machine-learnin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08669B3-34BF-46DF-A3C0-EE668D9C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01" r="17018"/>
          <a:stretch/>
        </p:blipFill>
        <p:spPr>
          <a:xfrm>
            <a:off x="0" y="-17929"/>
            <a:ext cx="9144000" cy="529594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1592796"/>
            <a:ext cx="9144000" cy="1908212"/>
          </a:xfrm>
          <a:prstGeom prst="rect">
            <a:avLst/>
          </a:prstGeom>
          <a:solidFill>
            <a:srgbClr val="002060">
              <a:alpha val="81000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fr-FR" sz="66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Metabolomics</a:t>
            </a:r>
            <a:endParaRPr lang="fr-F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fr-FR" sz="3200" dirty="0">
                <a:solidFill>
                  <a:srgbClr val="FFFF00"/>
                </a:solidFill>
                <a:latin typeface="Arial Black" panose="020B0A04020102020204" pitchFamily="34" charset="0"/>
              </a:rPr>
              <a:t>Data </a:t>
            </a:r>
            <a:r>
              <a:rPr lang="fr-FR" sz="3200" dirty="0" err="1">
                <a:solidFill>
                  <a:srgbClr val="FFFF00"/>
                </a:solidFill>
                <a:latin typeface="Arial Black" panose="020B0A04020102020204" pitchFamily="34" charset="0"/>
              </a:rPr>
              <a:t>Generation</a:t>
            </a:r>
            <a:r>
              <a:rPr lang="fr-FR" sz="3200" dirty="0">
                <a:solidFill>
                  <a:srgbClr val="FFFF00"/>
                </a:solidFill>
                <a:latin typeface="Arial Black" panose="020B0A04020102020204" pitchFamily="34" charset="0"/>
              </a:rPr>
              <a:t> and </a:t>
            </a:r>
            <a:r>
              <a:rPr lang="fr-FR" sz="3200" dirty="0" err="1">
                <a:solidFill>
                  <a:srgbClr val="FFFF00"/>
                </a:solidFill>
                <a:latin typeface="Arial Black" panose="020B0A04020102020204" pitchFamily="34" charset="0"/>
              </a:rPr>
              <a:t>Analysis</a:t>
            </a:r>
            <a:endParaRPr lang="fr-FR" sz="32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BE1BC-8C77-4A08-B59C-868761E87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E5BA4E-E322-448B-8BB1-FFFF3B29DCC5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C221B-3DFB-433E-9A02-50269590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B9D5D-1BB1-4A4A-A9A8-F00ECA4B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573218-8AC6-45C7-928B-1253946C7364}"/>
              </a:ext>
            </a:extLst>
          </p:cNvPr>
          <p:cNvSpPr/>
          <p:nvPr/>
        </p:nvSpPr>
        <p:spPr>
          <a:xfrm>
            <a:off x="0" y="-27384"/>
            <a:ext cx="9144000" cy="926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b="1" dirty="0"/>
              <a:t>Systems Biology of Human Metabolism and Gut Microbiome</a:t>
            </a:r>
          </a:p>
        </p:txBody>
      </p:sp>
      <p:sp>
        <p:nvSpPr>
          <p:cNvPr id="5" name="Rectangle 4"/>
          <p:cNvSpPr/>
          <p:nvPr/>
        </p:nvSpPr>
        <p:spPr>
          <a:xfrm>
            <a:off x="35496" y="5287468"/>
            <a:ext cx="9108504" cy="1570532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noAutofit/>
          </a:bodyPr>
          <a:lstStyle/>
          <a:p>
            <a:pPr algn="ctr"/>
            <a:r>
              <a:rPr lang="fr-FR" b="1" dirty="0">
                <a:latin typeface="Agency FB" panose="020B0503020202020204" pitchFamily="34" charset="0"/>
              </a:rPr>
              <a:t>Dr. Abdellah TEBANI</a:t>
            </a:r>
          </a:p>
          <a:p>
            <a:pPr algn="ctr"/>
            <a:r>
              <a:rPr lang="fr-FR" b="1" dirty="0">
                <a:latin typeface="Agency FB" panose="020B0503020202020204" pitchFamily="34" charset="0"/>
              </a:rPr>
              <a:t>KTH - Stockholm </a:t>
            </a:r>
            <a:r>
              <a:rPr lang="en-SE" b="1" dirty="0">
                <a:latin typeface="Agency FB" panose="020B0503020202020204" pitchFamily="34" charset="0"/>
              </a:rPr>
              <a:t>–</a:t>
            </a:r>
            <a:r>
              <a:rPr lang="fr-FR" b="1" dirty="0">
                <a:latin typeface="Agency FB" panose="020B0503020202020204" pitchFamily="34" charset="0"/>
              </a:rPr>
              <a:t> 1</a:t>
            </a:r>
            <a:r>
              <a:rPr lang="fr-FR" b="1" baseline="30000" dirty="0">
                <a:latin typeface="Agency FB" panose="020B0503020202020204" pitchFamily="34" charset="0"/>
              </a:rPr>
              <a:t>st</a:t>
            </a:r>
            <a:r>
              <a:rPr lang="fr-FR" b="1" dirty="0">
                <a:latin typeface="Agency FB" panose="020B0503020202020204" pitchFamily="34" charset="0"/>
              </a:rPr>
              <a:t> </a:t>
            </a:r>
            <a:r>
              <a:rPr lang="fr-FR" b="1" dirty="0" err="1">
                <a:latin typeface="Agency FB" panose="020B0503020202020204" pitchFamily="34" charset="0"/>
              </a:rPr>
              <a:t>October</a:t>
            </a:r>
            <a:r>
              <a:rPr lang="fr-FR" b="1" dirty="0">
                <a:latin typeface="Agency FB" panose="020B0503020202020204" pitchFamily="34" charset="0"/>
              </a:rPr>
              <a:t> 2018</a:t>
            </a:r>
            <a:endParaRPr lang="fr-FR" sz="1800" b="1" dirty="0">
              <a:latin typeface="Bookman Old Style" panose="02050604050505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EB54DC-EA96-4A71-AA96-28DD8BCB4A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6600" r="13796" b="24801"/>
          <a:stretch/>
        </p:blipFill>
        <p:spPr>
          <a:xfrm>
            <a:off x="7568499" y="6256644"/>
            <a:ext cx="1540005" cy="5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B1C86C-D94E-4E4B-B0E7-8554D9EE67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256644"/>
            <a:ext cx="540000" cy="540000"/>
          </a:xfrm>
          <a:prstGeom prst="rect">
            <a:avLst/>
          </a:prstGeom>
        </p:spPr>
      </p:pic>
      <p:pic>
        <p:nvPicPr>
          <p:cNvPr id="11" name="Shape 84">
            <a:extLst>
              <a:ext uri="{FF2B5EF4-FFF2-40B4-BE49-F238E27FC236}">
                <a16:creationId xmlns:a16="http://schemas.microsoft.com/office/drawing/2014/main" id="{39C2220E-1369-4A34-8285-F491040A98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21521" y="6256644"/>
            <a:ext cx="4787610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27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fficher l'image d'origin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43" y="1069865"/>
            <a:ext cx="3338378" cy="2347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33000" dist="5000" dir="5400000" sy="-100000" algn="bl" rotWithShape="0"/>
          </a:effectLst>
          <a:ex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B92DCD-1A35-4F45-A7C0-66FE66CB6AD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4552" y="3076575"/>
            <a:ext cx="1810048" cy="27202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fficher l'image d'origin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6" r="6050"/>
          <a:stretch/>
        </p:blipFill>
        <p:spPr bwMode="auto">
          <a:xfrm>
            <a:off x="5218987" y="3204393"/>
            <a:ext cx="3168352" cy="25257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fficher l'image d'origin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4" y="1374238"/>
            <a:ext cx="1895872" cy="189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à coins arrondis 12"/>
          <p:cNvSpPr/>
          <p:nvPr/>
        </p:nvSpPr>
        <p:spPr bwMode="auto">
          <a:xfrm>
            <a:off x="606474" y="5796780"/>
            <a:ext cx="3433043" cy="584548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NMR </a:t>
            </a:r>
            <a:r>
              <a:rPr kumimoji="0" lang="fr-F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spectroscopy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10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746" y="1308942"/>
            <a:ext cx="3725549" cy="1980190"/>
          </a:xfrm>
          <a:prstGeom prst="rect">
            <a:avLst/>
          </a:prstGeom>
        </p:spPr>
      </p:pic>
      <p:sp>
        <p:nvSpPr>
          <p:cNvPr id="11" name="Rectangle à coins arrondis 15"/>
          <p:cNvSpPr/>
          <p:nvPr/>
        </p:nvSpPr>
        <p:spPr bwMode="auto">
          <a:xfrm>
            <a:off x="5064226" y="5796780"/>
            <a:ext cx="3684238" cy="584548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Mass </a:t>
            </a:r>
            <a:r>
              <a:rPr kumimoji="0" lang="fr-F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spectrometry</a:t>
            </a:r>
            <a:endParaRPr kumimoji="0" 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Biological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Information Extraction</a:t>
            </a:r>
          </a:p>
        </p:txBody>
      </p:sp>
    </p:spTree>
    <p:extLst>
      <p:ext uri="{BB962C8B-B14F-4D97-AF65-F5344CB8AC3E}">
        <p14:creationId xmlns:p14="http://schemas.microsoft.com/office/powerpoint/2010/main" val="79157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BA37D9-C3B9-4984-BB16-B85F5AB144FB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Biological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Information Extraction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79512" y="980629"/>
            <a:ext cx="8784976" cy="5256683"/>
            <a:chOff x="179512" y="980629"/>
            <a:chExt cx="8784976" cy="5256683"/>
          </a:xfrm>
        </p:grpSpPr>
        <p:grpSp>
          <p:nvGrpSpPr>
            <p:cNvPr id="17" name="Group 16"/>
            <p:cNvGrpSpPr/>
            <p:nvPr/>
          </p:nvGrpSpPr>
          <p:grpSpPr>
            <a:xfrm>
              <a:off x="4648578" y="980629"/>
              <a:ext cx="4315910" cy="5256683"/>
              <a:chOff x="94242" y="980728"/>
              <a:chExt cx="4315910" cy="5256683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94242" y="980728"/>
                <a:ext cx="4315910" cy="5256683"/>
              </a:xfrm>
              <a:custGeom>
                <a:avLst/>
                <a:gdLst>
                  <a:gd name="connsiteX0" fmla="*/ 0 w 4315910"/>
                  <a:gd name="connsiteY0" fmla="*/ 431591 h 5256683"/>
                  <a:gd name="connsiteX1" fmla="*/ 431591 w 4315910"/>
                  <a:gd name="connsiteY1" fmla="*/ 0 h 5256683"/>
                  <a:gd name="connsiteX2" fmla="*/ 3884319 w 4315910"/>
                  <a:gd name="connsiteY2" fmla="*/ 0 h 5256683"/>
                  <a:gd name="connsiteX3" fmla="*/ 4315910 w 4315910"/>
                  <a:gd name="connsiteY3" fmla="*/ 431591 h 5256683"/>
                  <a:gd name="connsiteX4" fmla="*/ 4315910 w 4315910"/>
                  <a:gd name="connsiteY4" fmla="*/ 4825092 h 5256683"/>
                  <a:gd name="connsiteX5" fmla="*/ 3884319 w 4315910"/>
                  <a:gd name="connsiteY5" fmla="*/ 5256683 h 5256683"/>
                  <a:gd name="connsiteX6" fmla="*/ 431591 w 4315910"/>
                  <a:gd name="connsiteY6" fmla="*/ 5256683 h 5256683"/>
                  <a:gd name="connsiteX7" fmla="*/ 0 w 4315910"/>
                  <a:gd name="connsiteY7" fmla="*/ 4825092 h 5256683"/>
                  <a:gd name="connsiteX8" fmla="*/ 0 w 4315910"/>
                  <a:gd name="connsiteY8" fmla="*/ 431591 h 525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15910" h="5256683">
                    <a:moveTo>
                      <a:pt x="0" y="431591"/>
                    </a:moveTo>
                    <a:cubicBezTo>
                      <a:pt x="0" y="193230"/>
                      <a:pt x="193230" y="0"/>
                      <a:pt x="431591" y="0"/>
                    </a:cubicBezTo>
                    <a:lnTo>
                      <a:pt x="3884319" y="0"/>
                    </a:lnTo>
                    <a:cubicBezTo>
                      <a:pt x="4122680" y="0"/>
                      <a:pt x="4315910" y="193230"/>
                      <a:pt x="4315910" y="431591"/>
                    </a:cubicBezTo>
                    <a:lnTo>
                      <a:pt x="4315910" y="4825092"/>
                    </a:lnTo>
                    <a:cubicBezTo>
                      <a:pt x="4315910" y="5063453"/>
                      <a:pt x="4122680" y="5256683"/>
                      <a:pt x="3884319" y="5256683"/>
                    </a:cubicBezTo>
                    <a:lnTo>
                      <a:pt x="431591" y="5256683"/>
                    </a:lnTo>
                    <a:cubicBezTo>
                      <a:pt x="193230" y="5256683"/>
                      <a:pt x="0" y="5063453"/>
                      <a:pt x="0" y="4825092"/>
                    </a:cubicBezTo>
                    <a:lnTo>
                      <a:pt x="0" y="43159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3801599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3200" b="1" kern="1200" dirty="0">
                    <a:latin typeface="Trebuchet MS" panose="020B0603020202020204" pitchFamily="34" charset="0"/>
                  </a:rPr>
                  <a:t>Mass </a:t>
                </a:r>
                <a:r>
                  <a:rPr lang="fr-FR" sz="3200" b="1" kern="1200" dirty="0" err="1">
                    <a:latin typeface="Trebuchet MS" panose="020B0603020202020204" pitchFamily="34" charset="0"/>
                  </a:rPr>
                  <a:t>spectrometry</a:t>
                </a:r>
                <a:endParaRPr lang="fr-FR" sz="3200" b="1" kern="120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525833" y="2558182"/>
                <a:ext cx="3452728" cy="1032727"/>
              </a:xfrm>
              <a:custGeom>
                <a:avLst/>
                <a:gdLst>
                  <a:gd name="connsiteX0" fmla="*/ 0 w 3452728"/>
                  <a:gd name="connsiteY0" fmla="*/ 103273 h 1032727"/>
                  <a:gd name="connsiteX1" fmla="*/ 103273 w 3452728"/>
                  <a:gd name="connsiteY1" fmla="*/ 0 h 1032727"/>
                  <a:gd name="connsiteX2" fmla="*/ 3349455 w 3452728"/>
                  <a:gd name="connsiteY2" fmla="*/ 0 h 1032727"/>
                  <a:gd name="connsiteX3" fmla="*/ 3452728 w 3452728"/>
                  <a:gd name="connsiteY3" fmla="*/ 103273 h 1032727"/>
                  <a:gd name="connsiteX4" fmla="*/ 3452728 w 3452728"/>
                  <a:gd name="connsiteY4" fmla="*/ 929454 h 1032727"/>
                  <a:gd name="connsiteX5" fmla="*/ 3349455 w 3452728"/>
                  <a:gd name="connsiteY5" fmla="*/ 1032727 h 1032727"/>
                  <a:gd name="connsiteX6" fmla="*/ 103273 w 3452728"/>
                  <a:gd name="connsiteY6" fmla="*/ 1032727 h 1032727"/>
                  <a:gd name="connsiteX7" fmla="*/ 0 w 3452728"/>
                  <a:gd name="connsiteY7" fmla="*/ 929454 h 1032727"/>
                  <a:gd name="connsiteX8" fmla="*/ 0 w 3452728"/>
                  <a:gd name="connsiteY8" fmla="*/ 103273 h 103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2728" h="1032727">
                    <a:moveTo>
                      <a:pt x="0" y="103273"/>
                    </a:moveTo>
                    <a:cubicBezTo>
                      <a:pt x="0" y="46237"/>
                      <a:pt x="46237" y="0"/>
                      <a:pt x="103273" y="0"/>
                    </a:cubicBezTo>
                    <a:lnTo>
                      <a:pt x="3349455" y="0"/>
                    </a:lnTo>
                    <a:cubicBezTo>
                      <a:pt x="3406491" y="0"/>
                      <a:pt x="3452728" y="46237"/>
                      <a:pt x="3452728" y="103273"/>
                    </a:cubicBezTo>
                    <a:lnTo>
                      <a:pt x="3452728" y="929454"/>
                    </a:lnTo>
                    <a:cubicBezTo>
                      <a:pt x="3452728" y="986490"/>
                      <a:pt x="3406491" y="1032727"/>
                      <a:pt x="3349455" y="1032727"/>
                    </a:cubicBezTo>
                    <a:lnTo>
                      <a:pt x="103273" y="1032727"/>
                    </a:lnTo>
                    <a:cubicBezTo>
                      <a:pt x="46237" y="1032727"/>
                      <a:pt x="0" y="986490"/>
                      <a:pt x="0" y="929454"/>
                    </a:cubicBezTo>
                    <a:lnTo>
                      <a:pt x="0" y="103273"/>
                    </a:lnTo>
                    <a:close/>
                  </a:path>
                </a:pathLst>
              </a:custGeom>
              <a:solidFill>
                <a:srgbClr val="000066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73428" tIns="62633" rIns="73428" bIns="62633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1700" kern="1200" dirty="0">
                    <a:latin typeface="Trebuchet MS" panose="020B0603020202020204" pitchFamily="34" charset="0"/>
                  </a:rPr>
                  <a:t>Tissues, </a:t>
                </a:r>
                <a:r>
                  <a:rPr lang="fr-FR" sz="1700" kern="1200" dirty="0" err="1">
                    <a:latin typeface="Trebuchet MS" panose="020B0603020202020204" pitchFamily="34" charset="0"/>
                  </a:rPr>
                  <a:t>biofluids</a:t>
                </a:r>
                <a:r>
                  <a:rPr lang="fr-FR" sz="1700" kern="1200" dirty="0">
                    <a:latin typeface="Trebuchet MS" panose="020B0603020202020204" pitchFamily="34" charset="0"/>
                  </a:rPr>
                  <a:t> and </a:t>
                </a:r>
                <a:r>
                  <a:rPr lang="fr-FR" sz="1700" kern="1200" dirty="0" err="1">
                    <a:latin typeface="Trebuchet MS" panose="020B0603020202020204" pitchFamily="34" charset="0"/>
                  </a:rPr>
                  <a:t>extracts</a:t>
                </a:r>
                <a:endParaRPr lang="fr-FR" sz="1700" kern="120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525833" y="3749791"/>
                <a:ext cx="3452728" cy="1032727"/>
              </a:xfrm>
              <a:custGeom>
                <a:avLst/>
                <a:gdLst>
                  <a:gd name="connsiteX0" fmla="*/ 0 w 3452728"/>
                  <a:gd name="connsiteY0" fmla="*/ 103273 h 1032727"/>
                  <a:gd name="connsiteX1" fmla="*/ 103273 w 3452728"/>
                  <a:gd name="connsiteY1" fmla="*/ 0 h 1032727"/>
                  <a:gd name="connsiteX2" fmla="*/ 3349455 w 3452728"/>
                  <a:gd name="connsiteY2" fmla="*/ 0 h 1032727"/>
                  <a:gd name="connsiteX3" fmla="*/ 3452728 w 3452728"/>
                  <a:gd name="connsiteY3" fmla="*/ 103273 h 1032727"/>
                  <a:gd name="connsiteX4" fmla="*/ 3452728 w 3452728"/>
                  <a:gd name="connsiteY4" fmla="*/ 929454 h 1032727"/>
                  <a:gd name="connsiteX5" fmla="*/ 3349455 w 3452728"/>
                  <a:gd name="connsiteY5" fmla="*/ 1032727 h 1032727"/>
                  <a:gd name="connsiteX6" fmla="*/ 103273 w 3452728"/>
                  <a:gd name="connsiteY6" fmla="*/ 1032727 h 1032727"/>
                  <a:gd name="connsiteX7" fmla="*/ 0 w 3452728"/>
                  <a:gd name="connsiteY7" fmla="*/ 929454 h 1032727"/>
                  <a:gd name="connsiteX8" fmla="*/ 0 w 3452728"/>
                  <a:gd name="connsiteY8" fmla="*/ 103273 h 103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2728" h="1032727">
                    <a:moveTo>
                      <a:pt x="0" y="103273"/>
                    </a:moveTo>
                    <a:cubicBezTo>
                      <a:pt x="0" y="46237"/>
                      <a:pt x="46237" y="0"/>
                      <a:pt x="103273" y="0"/>
                    </a:cubicBezTo>
                    <a:lnTo>
                      <a:pt x="3349455" y="0"/>
                    </a:lnTo>
                    <a:cubicBezTo>
                      <a:pt x="3406491" y="0"/>
                      <a:pt x="3452728" y="46237"/>
                      <a:pt x="3452728" y="103273"/>
                    </a:cubicBezTo>
                    <a:lnTo>
                      <a:pt x="3452728" y="929454"/>
                    </a:lnTo>
                    <a:cubicBezTo>
                      <a:pt x="3452728" y="986490"/>
                      <a:pt x="3406491" y="1032727"/>
                      <a:pt x="3349455" y="1032727"/>
                    </a:cubicBezTo>
                    <a:lnTo>
                      <a:pt x="103273" y="1032727"/>
                    </a:lnTo>
                    <a:cubicBezTo>
                      <a:pt x="46237" y="1032727"/>
                      <a:pt x="0" y="986490"/>
                      <a:pt x="0" y="929454"/>
                    </a:cubicBezTo>
                    <a:lnTo>
                      <a:pt x="0" y="103273"/>
                    </a:lnTo>
                    <a:close/>
                  </a:path>
                </a:pathLst>
              </a:custGeom>
              <a:solidFill>
                <a:srgbClr val="000066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73428" tIns="62633" rIns="73428" bIns="62633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1700" kern="1200" dirty="0">
                    <a:latin typeface="Trebuchet MS" panose="020B0603020202020204" pitchFamily="34" charset="0"/>
                  </a:rPr>
                  <a:t>Mass to charge ratio </a:t>
                </a:r>
                <a:r>
                  <a:rPr lang="fr-FR" sz="1700" i="1" kern="1200" dirty="0">
                    <a:latin typeface="Trebuchet MS" panose="020B0603020202020204" pitchFamily="34" charset="0"/>
                  </a:rPr>
                  <a:t>(m/z)</a:t>
                </a:r>
                <a:endParaRPr lang="fr-FR" sz="1700" kern="120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25833" y="4941399"/>
                <a:ext cx="3452728" cy="1032727"/>
              </a:xfrm>
              <a:custGeom>
                <a:avLst/>
                <a:gdLst>
                  <a:gd name="connsiteX0" fmla="*/ 0 w 3452728"/>
                  <a:gd name="connsiteY0" fmla="*/ 103273 h 1032727"/>
                  <a:gd name="connsiteX1" fmla="*/ 103273 w 3452728"/>
                  <a:gd name="connsiteY1" fmla="*/ 0 h 1032727"/>
                  <a:gd name="connsiteX2" fmla="*/ 3349455 w 3452728"/>
                  <a:gd name="connsiteY2" fmla="*/ 0 h 1032727"/>
                  <a:gd name="connsiteX3" fmla="*/ 3452728 w 3452728"/>
                  <a:gd name="connsiteY3" fmla="*/ 103273 h 1032727"/>
                  <a:gd name="connsiteX4" fmla="*/ 3452728 w 3452728"/>
                  <a:gd name="connsiteY4" fmla="*/ 929454 h 1032727"/>
                  <a:gd name="connsiteX5" fmla="*/ 3349455 w 3452728"/>
                  <a:gd name="connsiteY5" fmla="*/ 1032727 h 1032727"/>
                  <a:gd name="connsiteX6" fmla="*/ 103273 w 3452728"/>
                  <a:gd name="connsiteY6" fmla="*/ 1032727 h 1032727"/>
                  <a:gd name="connsiteX7" fmla="*/ 0 w 3452728"/>
                  <a:gd name="connsiteY7" fmla="*/ 929454 h 1032727"/>
                  <a:gd name="connsiteX8" fmla="*/ 0 w 3452728"/>
                  <a:gd name="connsiteY8" fmla="*/ 103273 h 103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2728" h="1032727">
                    <a:moveTo>
                      <a:pt x="0" y="103273"/>
                    </a:moveTo>
                    <a:cubicBezTo>
                      <a:pt x="0" y="46237"/>
                      <a:pt x="46237" y="0"/>
                      <a:pt x="103273" y="0"/>
                    </a:cubicBezTo>
                    <a:lnTo>
                      <a:pt x="3349455" y="0"/>
                    </a:lnTo>
                    <a:cubicBezTo>
                      <a:pt x="3406491" y="0"/>
                      <a:pt x="3452728" y="46237"/>
                      <a:pt x="3452728" y="103273"/>
                    </a:cubicBezTo>
                    <a:lnTo>
                      <a:pt x="3452728" y="929454"/>
                    </a:lnTo>
                    <a:cubicBezTo>
                      <a:pt x="3452728" y="986490"/>
                      <a:pt x="3406491" y="1032727"/>
                      <a:pt x="3349455" y="1032727"/>
                    </a:cubicBezTo>
                    <a:lnTo>
                      <a:pt x="103273" y="1032727"/>
                    </a:lnTo>
                    <a:cubicBezTo>
                      <a:pt x="46237" y="1032727"/>
                      <a:pt x="0" y="986490"/>
                      <a:pt x="0" y="929454"/>
                    </a:cubicBezTo>
                    <a:lnTo>
                      <a:pt x="0" y="103273"/>
                    </a:lnTo>
                    <a:close/>
                  </a:path>
                </a:pathLst>
              </a:custGeom>
              <a:solidFill>
                <a:srgbClr val="000066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73428" tIns="62633" rIns="73428" bIns="62633" numCol="1" spcCol="127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700" kern="1200" dirty="0" err="1">
                    <a:latin typeface="Trebuchet MS" panose="020B0603020202020204" pitchFamily="34" charset="0"/>
                  </a:rPr>
                  <a:t>Sensitivity</a:t>
                </a:r>
                <a:endParaRPr lang="fr-FR" sz="1700" kern="1200" dirty="0">
                  <a:latin typeface="Trebuchet MS" panose="020B0603020202020204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700" kern="1200" dirty="0" err="1">
                    <a:latin typeface="Trebuchet MS" panose="020B0603020202020204" pitchFamily="34" charset="0"/>
                  </a:rPr>
                  <a:t>Higher</a:t>
                </a:r>
                <a:r>
                  <a:rPr lang="fr-FR" sz="1700" kern="1200" dirty="0">
                    <a:latin typeface="Trebuchet MS" panose="020B0603020202020204" pitchFamily="34" charset="0"/>
                  </a:rPr>
                  <a:t> </a:t>
                </a:r>
                <a:r>
                  <a:rPr lang="fr-FR" sz="1700" kern="1200" dirty="0" err="1">
                    <a:latin typeface="Trebuchet MS" panose="020B0603020202020204" pitchFamily="34" charset="0"/>
                  </a:rPr>
                  <a:t>metabolome</a:t>
                </a:r>
                <a:r>
                  <a:rPr lang="fr-FR" sz="1700" kern="1200" dirty="0">
                    <a:latin typeface="Trebuchet MS" panose="020B0603020202020204" pitchFamily="34" charset="0"/>
                  </a:rPr>
                  <a:t> </a:t>
                </a:r>
                <a:r>
                  <a:rPr lang="fr-FR" sz="1700" kern="1200" dirty="0" err="1">
                    <a:latin typeface="Trebuchet MS" panose="020B0603020202020204" pitchFamily="34" charset="0"/>
                  </a:rPr>
                  <a:t>coverage</a:t>
                </a:r>
                <a:endParaRPr lang="fr-FR" sz="1700" kern="1200" dirty="0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79512" y="980629"/>
              <a:ext cx="4315910" cy="5256683"/>
              <a:chOff x="4733846" y="980728"/>
              <a:chExt cx="4315910" cy="5256683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733846" y="980728"/>
                <a:ext cx="4315910" cy="5256683"/>
              </a:xfrm>
              <a:custGeom>
                <a:avLst/>
                <a:gdLst>
                  <a:gd name="connsiteX0" fmla="*/ 0 w 4315910"/>
                  <a:gd name="connsiteY0" fmla="*/ 431591 h 5256683"/>
                  <a:gd name="connsiteX1" fmla="*/ 431591 w 4315910"/>
                  <a:gd name="connsiteY1" fmla="*/ 0 h 5256683"/>
                  <a:gd name="connsiteX2" fmla="*/ 3884319 w 4315910"/>
                  <a:gd name="connsiteY2" fmla="*/ 0 h 5256683"/>
                  <a:gd name="connsiteX3" fmla="*/ 4315910 w 4315910"/>
                  <a:gd name="connsiteY3" fmla="*/ 431591 h 5256683"/>
                  <a:gd name="connsiteX4" fmla="*/ 4315910 w 4315910"/>
                  <a:gd name="connsiteY4" fmla="*/ 4825092 h 5256683"/>
                  <a:gd name="connsiteX5" fmla="*/ 3884319 w 4315910"/>
                  <a:gd name="connsiteY5" fmla="*/ 5256683 h 5256683"/>
                  <a:gd name="connsiteX6" fmla="*/ 431591 w 4315910"/>
                  <a:gd name="connsiteY6" fmla="*/ 5256683 h 5256683"/>
                  <a:gd name="connsiteX7" fmla="*/ 0 w 4315910"/>
                  <a:gd name="connsiteY7" fmla="*/ 4825092 h 5256683"/>
                  <a:gd name="connsiteX8" fmla="*/ 0 w 4315910"/>
                  <a:gd name="connsiteY8" fmla="*/ 431591 h 525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15910" h="5256683">
                    <a:moveTo>
                      <a:pt x="0" y="431591"/>
                    </a:moveTo>
                    <a:cubicBezTo>
                      <a:pt x="0" y="193230"/>
                      <a:pt x="193230" y="0"/>
                      <a:pt x="431591" y="0"/>
                    </a:cubicBezTo>
                    <a:lnTo>
                      <a:pt x="3884319" y="0"/>
                    </a:lnTo>
                    <a:cubicBezTo>
                      <a:pt x="4122680" y="0"/>
                      <a:pt x="4315910" y="193230"/>
                      <a:pt x="4315910" y="431591"/>
                    </a:cubicBezTo>
                    <a:lnTo>
                      <a:pt x="4315910" y="4825092"/>
                    </a:lnTo>
                    <a:cubicBezTo>
                      <a:pt x="4315910" y="5063453"/>
                      <a:pt x="4122680" y="5256683"/>
                      <a:pt x="3884319" y="5256683"/>
                    </a:cubicBezTo>
                    <a:lnTo>
                      <a:pt x="431591" y="5256683"/>
                    </a:lnTo>
                    <a:cubicBezTo>
                      <a:pt x="193230" y="5256683"/>
                      <a:pt x="0" y="5063453"/>
                      <a:pt x="0" y="4825092"/>
                    </a:cubicBezTo>
                    <a:lnTo>
                      <a:pt x="0" y="43159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3801599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3200" b="1" kern="1200" dirty="0">
                    <a:latin typeface="Trebuchet MS" panose="020B0603020202020204" pitchFamily="34" charset="0"/>
                  </a:rPr>
                  <a:t>NMR </a:t>
                </a:r>
                <a:r>
                  <a:rPr lang="fr-FR" sz="3200" b="1" kern="1200" dirty="0" err="1">
                    <a:latin typeface="Trebuchet MS" panose="020B0603020202020204" pitchFamily="34" charset="0"/>
                  </a:rPr>
                  <a:t>spectroscopy</a:t>
                </a:r>
                <a:endParaRPr lang="fr-FR" sz="3200" b="1" kern="120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5165437" y="2558182"/>
                <a:ext cx="3452728" cy="1032727"/>
              </a:xfrm>
              <a:custGeom>
                <a:avLst/>
                <a:gdLst>
                  <a:gd name="connsiteX0" fmla="*/ 0 w 3452728"/>
                  <a:gd name="connsiteY0" fmla="*/ 103273 h 1032727"/>
                  <a:gd name="connsiteX1" fmla="*/ 103273 w 3452728"/>
                  <a:gd name="connsiteY1" fmla="*/ 0 h 1032727"/>
                  <a:gd name="connsiteX2" fmla="*/ 3349455 w 3452728"/>
                  <a:gd name="connsiteY2" fmla="*/ 0 h 1032727"/>
                  <a:gd name="connsiteX3" fmla="*/ 3452728 w 3452728"/>
                  <a:gd name="connsiteY3" fmla="*/ 103273 h 1032727"/>
                  <a:gd name="connsiteX4" fmla="*/ 3452728 w 3452728"/>
                  <a:gd name="connsiteY4" fmla="*/ 929454 h 1032727"/>
                  <a:gd name="connsiteX5" fmla="*/ 3349455 w 3452728"/>
                  <a:gd name="connsiteY5" fmla="*/ 1032727 h 1032727"/>
                  <a:gd name="connsiteX6" fmla="*/ 103273 w 3452728"/>
                  <a:gd name="connsiteY6" fmla="*/ 1032727 h 1032727"/>
                  <a:gd name="connsiteX7" fmla="*/ 0 w 3452728"/>
                  <a:gd name="connsiteY7" fmla="*/ 929454 h 1032727"/>
                  <a:gd name="connsiteX8" fmla="*/ 0 w 3452728"/>
                  <a:gd name="connsiteY8" fmla="*/ 103273 h 103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2728" h="1032727">
                    <a:moveTo>
                      <a:pt x="0" y="103273"/>
                    </a:moveTo>
                    <a:cubicBezTo>
                      <a:pt x="0" y="46237"/>
                      <a:pt x="46237" y="0"/>
                      <a:pt x="103273" y="0"/>
                    </a:cubicBezTo>
                    <a:lnTo>
                      <a:pt x="3349455" y="0"/>
                    </a:lnTo>
                    <a:cubicBezTo>
                      <a:pt x="3406491" y="0"/>
                      <a:pt x="3452728" y="46237"/>
                      <a:pt x="3452728" y="103273"/>
                    </a:cubicBezTo>
                    <a:lnTo>
                      <a:pt x="3452728" y="929454"/>
                    </a:lnTo>
                    <a:cubicBezTo>
                      <a:pt x="3452728" y="986490"/>
                      <a:pt x="3406491" y="1032727"/>
                      <a:pt x="3349455" y="1032727"/>
                    </a:cubicBezTo>
                    <a:lnTo>
                      <a:pt x="103273" y="1032727"/>
                    </a:lnTo>
                    <a:cubicBezTo>
                      <a:pt x="46237" y="1032727"/>
                      <a:pt x="0" y="986490"/>
                      <a:pt x="0" y="929454"/>
                    </a:cubicBezTo>
                    <a:lnTo>
                      <a:pt x="0" y="103273"/>
                    </a:lnTo>
                    <a:close/>
                  </a:path>
                </a:pathLst>
              </a:custGeom>
              <a:solidFill>
                <a:srgbClr val="000066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73428" tIns="62633" rIns="73428" bIns="62633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1700" kern="1200" dirty="0">
                    <a:latin typeface="Trebuchet MS" panose="020B0603020202020204" pitchFamily="34" charset="0"/>
                  </a:rPr>
                  <a:t>Tissues, </a:t>
                </a:r>
                <a:r>
                  <a:rPr lang="fr-FR" sz="1700" kern="1200" dirty="0" err="1">
                    <a:latin typeface="Trebuchet MS" panose="020B0603020202020204" pitchFamily="34" charset="0"/>
                  </a:rPr>
                  <a:t>biofluids</a:t>
                </a:r>
                <a:r>
                  <a:rPr lang="fr-FR" sz="1700" kern="1200" dirty="0">
                    <a:latin typeface="Trebuchet MS" panose="020B0603020202020204" pitchFamily="34" charset="0"/>
                  </a:rPr>
                  <a:t> and </a:t>
                </a:r>
                <a:r>
                  <a:rPr lang="fr-FR" sz="1700" kern="1200" dirty="0" err="1">
                    <a:latin typeface="Trebuchet MS" panose="020B0603020202020204" pitchFamily="34" charset="0"/>
                  </a:rPr>
                  <a:t>extracts</a:t>
                </a:r>
                <a:endParaRPr lang="fr-FR" sz="1700" kern="120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5165437" y="3749791"/>
                <a:ext cx="3452728" cy="1032727"/>
              </a:xfrm>
              <a:custGeom>
                <a:avLst/>
                <a:gdLst>
                  <a:gd name="connsiteX0" fmla="*/ 0 w 3452728"/>
                  <a:gd name="connsiteY0" fmla="*/ 103273 h 1032727"/>
                  <a:gd name="connsiteX1" fmla="*/ 103273 w 3452728"/>
                  <a:gd name="connsiteY1" fmla="*/ 0 h 1032727"/>
                  <a:gd name="connsiteX2" fmla="*/ 3349455 w 3452728"/>
                  <a:gd name="connsiteY2" fmla="*/ 0 h 1032727"/>
                  <a:gd name="connsiteX3" fmla="*/ 3452728 w 3452728"/>
                  <a:gd name="connsiteY3" fmla="*/ 103273 h 1032727"/>
                  <a:gd name="connsiteX4" fmla="*/ 3452728 w 3452728"/>
                  <a:gd name="connsiteY4" fmla="*/ 929454 h 1032727"/>
                  <a:gd name="connsiteX5" fmla="*/ 3349455 w 3452728"/>
                  <a:gd name="connsiteY5" fmla="*/ 1032727 h 1032727"/>
                  <a:gd name="connsiteX6" fmla="*/ 103273 w 3452728"/>
                  <a:gd name="connsiteY6" fmla="*/ 1032727 h 1032727"/>
                  <a:gd name="connsiteX7" fmla="*/ 0 w 3452728"/>
                  <a:gd name="connsiteY7" fmla="*/ 929454 h 1032727"/>
                  <a:gd name="connsiteX8" fmla="*/ 0 w 3452728"/>
                  <a:gd name="connsiteY8" fmla="*/ 103273 h 103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2728" h="1032727">
                    <a:moveTo>
                      <a:pt x="0" y="103273"/>
                    </a:moveTo>
                    <a:cubicBezTo>
                      <a:pt x="0" y="46237"/>
                      <a:pt x="46237" y="0"/>
                      <a:pt x="103273" y="0"/>
                    </a:cubicBezTo>
                    <a:lnTo>
                      <a:pt x="3349455" y="0"/>
                    </a:lnTo>
                    <a:cubicBezTo>
                      <a:pt x="3406491" y="0"/>
                      <a:pt x="3452728" y="46237"/>
                      <a:pt x="3452728" y="103273"/>
                    </a:cubicBezTo>
                    <a:lnTo>
                      <a:pt x="3452728" y="929454"/>
                    </a:lnTo>
                    <a:cubicBezTo>
                      <a:pt x="3452728" y="986490"/>
                      <a:pt x="3406491" y="1032727"/>
                      <a:pt x="3349455" y="1032727"/>
                    </a:cubicBezTo>
                    <a:lnTo>
                      <a:pt x="103273" y="1032727"/>
                    </a:lnTo>
                    <a:cubicBezTo>
                      <a:pt x="46237" y="1032727"/>
                      <a:pt x="0" y="986490"/>
                      <a:pt x="0" y="929454"/>
                    </a:cubicBezTo>
                    <a:lnTo>
                      <a:pt x="0" y="103273"/>
                    </a:lnTo>
                    <a:close/>
                  </a:path>
                </a:pathLst>
              </a:custGeom>
              <a:solidFill>
                <a:srgbClr val="000066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73428" tIns="62633" rIns="73428" bIns="62633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700" kern="1200" dirty="0">
                    <a:latin typeface="Trebuchet MS" panose="020B0603020202020204" pitchFamily="34" charset="0"/>
                  </a:rPr>
                  <a:t>Interaction of spin active nuclei (</a:t>
                </a:r>
                <a:r>
                  <a:rPr lang="en-GB" altLang="fr-FR" sz="1700" kern="1200" baseline="30000" dirty="0">
                    <a:latin typeface="Trebuchet MS" panose="020B0603020202020204" pitchFamily="34" charset="0"/>
                  </a:rPr>
                  <a:t>1</a:t>
                </a:r>
                <a:r>
                  <a:rPr lang="en-GB" altLang="fr-FR" sz="1700" kern="1200" dirty="0">
                    <a:latin typeface="Trebuchet MS" panose="020B0603020202020204" pitchFamily="34" charset="0"/>
                  </a:rPr>
                  <a:t>H, </a:t>
                </a:r>
                <a:r>
                  <a:rPr lang="en-GB" altLang="fr-FR" sz="1700" kern="1200" baseline="30000" dirty="0">
                    <a:latin typeface="Trebuchet MS" panose="020B0603020202020204" pitchFamily="34" charset="0"/>
                  </a:rPr>
                  <a:t>13</a:t>
                </a:r>
                <a:r>
                  <a:rPr lang="en-GB" altLang="fr-FR" sz="1700" kern="1200" dirty="0">
                    <a:latin typeface="Trebuchet MS" panose="020B0603020202020204" pitchFamily="34" charset="0"/>
                  </a:rPr>
                  <a:t>C, </a:t>
                </a:r>
                <a:r>
                  <a:rPr lang="en-GB" altLang="fr-FR" sz="1700" kern="1200" baseline="30000" dirty="0">
                    <a:latin typeface="Trebuchet MS" panose="020B0603020202020204" pitchFamily="34" charset="0"/>
                  </a:rPr>
                  <a:t>31</a:t>
                </a:r>
                <a:r>
                  <a:rPr lang="en-GB" altLang="fr-FR" sz="1700" kern="1200" dirty="0">
                    <a:latin typeface="Trebuchet MS" panose="020B0603020202020204" pitchFamily="34" charset="0"/>
                  </a:rPr>
                  <a:t>P)</a:t>
                </a:r>
                <a:r>
                  <a:rPr lang="en-US" sz="1700" kern="1200" dirty="0">
                    <a:latin typeface="Trebuchet MS" panose="020B0603020202020204" pitchFamily="34" charset="0"/>
                  </a:rPr>
                  <a:t> with electromagnetic fields gives molecular information</a:t>
                </a:r>
                <a:endParaRPr lang="fr-FR" sz="1700" kern="1200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5165437" y="4941399"/>
                <a:ext cx="3452728" cy="1032727"/>
              </a:xfrm>
              <a:custGeom>
                <a:avLst/>
                <a:gdLst>
                  <a:gd name="connsiteX0" fmla="*/ 0 w 3452728"/>
                  <a:gd name="connsiteY0" fmla="*/ 103273 h 1032727"/>
                  <a:gd name="connsiteX1" fmla="*/ 103273 w 3452728"/>
                  <a:gd name="connsiteY1" fmla="*/ 0 h 1032727"/>
                  <a:gd name="connsiteX2" fmla="*/ 3349455 w 3452728"/>
                  <a:gd name="connsiteY2" fmla="*/ 0 h 1032727"/>
                  <a:gd name="connsiteX3" fmla="*/ 3452728 w 3452728"/>
                  <a:gd name="connsiteY3" fmla="*/ 103273 h 1032727"/>
                  <a:gd name="connsiteX4" fmla="*/ 3452728 w 3452728"/>
                  <a:gd name="connsiteY4" fmla="*/ 929454 h 1032727"/>
                  <a:gd name="connsiteX5" fmla="*/ 3349455 w 3452728"/>
                  <a:gd name="connsiteY5" fmla="*/ 1032727 h 1032727"/>
                  <a:gd name="connsiteX6" fmla="*/ 103273 w 3452728"/>
                  <a:gd name="connsiteY6" fmla="*/ 1032727 h 1032727"/>
                  <a:gd name="connsiteX7" fmla="*/ 0 w 3452728"/>
                  <a:gd name="connsiteY7" fmla="*/ 929454 h 1032727"/>
                  <a:gd name="connsiteX8" fmla="*/ 0 w 3452728"/>
                  <a:gd name="connsiteY8" fmla="*/ 103273 h 103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2728" h="1032727">
                    <a:moveTo>
                      <a:pt x="0" y="103273"/>
                    </a:moveTo>
                    <a:cubicBezTo>
                      <a:pt x="0" y="46237"/>
                      <a:pt x="46237" y="0"/>
                      <a:pt x="103273" y="0"/>
                    </a:cubicBezTo>
                    <a:lnTo>
                      <a:pt x="3349455" y="0"/>
                    </a:lnTo>
                    <a:cubicBezTo>
                      <a:pt x="3406491" y="0"/>
                      <a:pt x="3452728" y="46237"/>
                      <a:pt x="3452728" y="103273"/>
                    </a:cubicBezTo>
                    <a:lnTo>
                      <a:pt x="3452728" y="929454"/>
                    </a:lnTo>
                    <a:cubicBezTo>
                      <a:pt x="3452728" y="986490"/>
                      <a:pt x="3406491" y="1032727"/>
                      <a:pt x="3349455" y="1032727"/>
                    </a:cubicBezTo>
                    <a:lnTo>
                      <a:pt x="103273" y="1032727"/>
                    </a:lnTo>
                    <a:cubicBezTo>
                      <a:pt x="46237" y="1032727"/>
                      <a:pt x="0" y="986490"/>
                      <a:pt x="0" y="929454"/>
                    </a:cubicBezTo>
                    <a:lnTo>
                      <a:pt x="0" y="103273"/>
                    </a:lnTo>
                    <a:close/>
                  </a:path>
                </a:pathLst>
              </a:custGeom>
              <a:solidFill>
                <a:srgbClr val="000066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73428" tIns="62633" rIns="73428" bIns="62633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700" kern="1200" dirty="0">
                    <a:latin typeface="Trebuchet MS" panose="020B0603020202020204" pitchFamily="34" charset="0"/>
                  </a:rPr>
                  <a:t>Non-destructive </a:t>
                </a:r>
              </a:p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1700" kern="1200" dirty="0">
                    <a:latin typeface="Trebuchet MS" panose="020B0603020202020204" pitchFamily="34" charset="0"/>
                  </a:rPr>
                  <a:t>Cross-instrument r</a:t>
                </a:r>
                <a:r>
                  <a:rPr lang="en-US" sz="1700" kern="1200" dirty="0" err="1">
                    <a:latin typeface="Trebuchet MS" panose="020B0603020202020204" pitchFamily="34" charset="0"/>
                  </a:rPr>
                  <a:t>obustness</a:t>
                </a:r>
                <a:endParaRPr lang="fr-FR" sz="1700" kern="1200" dirty="0">
                  <a:latin typeface="Trebuchet MS" panose="020B0603020202020204" pitchFamily="34" charset="0"/>
                </a:endParaRPr>
              </a:p>
            </p:txBody>
          </p:sp>
        </p:grpSp>
      </p:grpSp>
      <p:sp>
        <p:nvSpPr>
          <p:cNvPr id="7" name="Text Box 151"/>
          <p:cNvSpPr txBox="1">
            <a:spLocks noChangeArrowheads="1"/>
          </p:cNvSpPr>
          <p:nvPr/>
        </p:nvSpPr>
        <p:spPr bwMode="auto">
          <a:xfrm>
            <a:off x="2571944" y="6309320"/>
            <a:ext cx="3909848" cy="2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sz="1000" b="1" i="1" dirty="0" err="1">
                <a:solidFill>
                  <a:srgbClr val="0000FF"/>
                </a:solidFill>
                <a:latin typeface="Trebuchet MS" panose="020B0603020202020204" pitchFamily="34" charset="0"/>
                <a:ea typeface="+mn-ea"/>
                <a:cs typeface="Aharoni" panose="02010803020104030203" pitchFamily="2" charset="-79"/>
              </a:rPr>
              <a:t>Tebani</a:t>
            </a:r>
            <a:r>
              <a:rPr lang="en-US" sz="1000" b="1" i="1" dirty="0">
                <a:solidFill>
                  <a:srgbClr val="0000FF"/>
                </a:solidFill>
                <a:latin typeface="Trebuchet MS" panose="020B0603020202020204" pitchFamily="34" charset="0"/>
                <a:ea typeface="+mn-ea"/>
                <a:cs typeface="Aharoni" panose="02010803020104030203" pitchFamily="2" charset="-79"/>
              </a:rPr>
              <a:t> et al. JIMD. 2016</a:t>
            </a:r>
            <a:endParaRPr lang="fr-FR" sz="1000" b="1" i="1" dirty="0">
              <a:solidFill>
                <a:srgbClr val="0000FF"/>
              </a:solidFill>
              <a:latin typeface="Trebuchet MS" panose="020B0603020202020204" pitchFamily="34" charset="0"/>
              <a:ea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863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F2CF86-10FE-47F2-BD12-3E45095CB967}" type="datetime1">
              <a:rPr lang="fr-FR" smtClean="0">
                <a:solidFill>
                  <a:schemeClr val="bg1"/>
                </a:solidFill>
              </a:rPr>
              <a:t>03/10/2018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solidFill>
                  <a:schemeClr val="bg1"/>
                </a:solidFill>
              </a:rPr>
              <a:t>Dr. Abdellah TEBANI - Metabolomics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>
                <a:solidFill>
                  <a:schemeClr val="bg1"/>
                </a:solidFill>
              </a:rPr>
              <a:pPr/>
              <a:t>12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424612" y="5850276"/>
            <a:ext cx="253945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/>
            <a:r>
              <a:rPr lang="fr-FR" sz="1200" b="1" dirty="0" err="1">
                <a:solidFill>
                  <a:schemeClr val="bg1"/>
                </a:solidFill>
              </a:rPr>
              <a:t>Tebani</a:t>
            </a:r>
            <a:r>
              <a:rPr lang="fr-FR" sz="1200" b="1" dirty="0">
                <a:solidFill>
                  <a:schemeClr val="bg1"/>
                </a:solidFill>
              </a:rPr>
              <a:t>, A. </a:t>
            </a:r>
            <a:r>
              <a:rPr lang="fr-FR" sz="1200" b="1" i="1" dirty="0">
                <a:solidFill>
                  <a:schemeClr val="bg1"/>
                </a:solidFill>
              </a:rPr>
              <a:t>IJMS.</a:t>
            </a:r>
            <a:r>
              <a:rPr lang="fr-FR" sz="1200" b="1" dirty="0">
                <a:solidFill>
                  <a:schemeClr val="bg1"/>
                </a:solidFill>
              </a:rPr>
              <a:t> 2016, </a:t>
            </a:r>
            <a:r>
              <a:rPr lang="fr-FR" sz="1200" b="1" i="1" dirty="0">
                <a:solidFill>
                  <a:schemeClr val="bg1"/>
                </a:solidFill>
              </a:rPr>
              <a:t>17</a:t>
            </a:r>
            <a:r>
              <a:rPr lang="fr-FR" sz="1200" b="1" dirty="0">
                <a:solidFill>
                  <a:schemeClr val="bg1"/>
                </a:solidFill>
              </a:rPr>
              <a:t>, 1167</a:t>
            </a: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0" y="-26987"/>
            <a:ext cx="9144000" cy="68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  <a:latin typeface="Arial Black" panose="020B0A04020102020204" pitchFamily="34" charset="0"/>
                <a:ea typeface="Times New Roman"/>
              </a:rPr>
              <a:t>Metabolomics</a:t>
            </a:r>
            <a:r>
              <a:rPr lang="fr-FR" sz="2800" b="1" dirty="0">
                <a:solidFill>
                  <a:schemeClr val="bg1"/>
                </a:solidFill>
                <a:latin typeface="Arial Black" panose="020B0A04020102020204" pitchFamily="34" charset="0"/>
                <a:ea typeface="Times New Roman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Arial Black" panose="020B0A04020102020204" pitchFamily="34" charset="0"/>
                <a:ea typeface="Times New Roman"/>
              </a:rPr>
              <a:t>worflow</a:t>
            </a:r>
            <a:endParaRPr lang="fr-FR" sz="2800" b="1" dirty="0">
              <a:solidFill>
                <a:schemeClr val="bg1"/>
              </a:solidFill>
              <a:latin typeface="Arial Black" panose="020B0A04020102020204" pitchFamily="34" charset="0"/>
              <a:ea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88DD9-005E-450D-A07C-76F94727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775"/>
            <a:ext cx="9144000" cy="50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66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548E1C-96C0-427B-9DA0-9268A4A9B772}" type="datetime1">
              <a:rPr lang="fr-FR" smtClean="0">
                <a:solidFill>
                  <a:schemeClr val="bg1"/>
                </a:solidFill>
              </a:rPr>
              <a:t>03/10/2018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solidFill>
                  <a:schemeClr val="bg1"/>
                </a:solidFill>
              </a:rPr>
              <a:t>Dr. Abdellah TEBANI - Metabolomics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>
                <a:solidFill>
                  <a:schemeClr val="bg1"/>
                </a:solidFill>
              </a:rPr>
              <a:pPr/>
              <a:t>13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2168860"/>
            <a:ext cx="9144000" cy="252028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pPr lvl="0" algn="ctr"/>
            <a:r>
              <a:rPr lang="fr-FR" sz="4800" b="1" dirty="0">
                <a:solidFill>
                  <a:srgbClr val="0000FF"/>
                </a:solidFill>
                <a:latin typeface="Arial Black" panose="020B0A04020102020204" pitchFamily="34" charset="0"/>
                <a:ea typeface="Times New Roman"/>
              </a:rPr>
              <a:t>PREPROCESSING</a:t>
            </a:r>
            <a:endParaRPr lang="fr-FR" sz="4000" b="1" dirty="0">
              <a:solidFill>
                <a:srgbClr val="0000FF"/>
              </a:solidFill>
              <a:latin typeface="Arial Black" panose="020B0A040201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318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A7F5BA-6859-403C-B5FF-57AC4FA9E25F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processing</a:t>
            </a:r>
            <a:endParaRPr lang="fr-FR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519AA9-34F8-413D-B5A1-0A2BA0D05F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388261"/>
              </p:ext>
            </p:extLst>
          </p:nvPr>
        </p:nvGraphicFramePr>
        <p:xfrm>
          <a:off x="611560" y="1556792"/>
          <a:ext cx="7920880" cy="2088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307022" y="3962607"/>
            <a:ext cx="3991928" cy="1675713"/>
            <a:chOff x="366606" y="4781719"/>
            <a:chExt cx="3991928" cy="1675713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6ED34257-E20E-4511-9EA9-65DE1D122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66606" y="4787038"/>
              <a:ext cx="1111495" cy="167039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6D0ECF-D2C6-4FC7-BF42-488BDFC36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85764" y="4781719"/>
              <a:ext cx="1196938" cy="167571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C69EEED-0024-4A0F-9C25-7158180DA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702" y="4881600"/>
              <a:ext cx="1575832" cy="157583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50ACF01-A6BD-4497-9E10-7DFD59CF3D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4088" y="3356992"/>
            <a:ext cx="3011685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4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FFBCBB-EB08-4CB5-9394-0CF836CC76C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6" y="1412776"/>
            <a:ext cx="8540989" cy="4176464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processing</a:t>
            </a:r>
            <a:endParaRPr lang="fr-FR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275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8A2A04-3119-4B2F-9706-6BC306790A3B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processing</a:t>
            </a:r>
            <a:endParaRPr lang="fr-FR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0046904"/>
              </p:ext>
            </p:extLst>
          </p:nvPr>
        </p:nvGraphicFramePr>
        <p:xfrm>
          <a:off x="827584" y="1348172"/>
          <a:ext cx="3336032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48068354"/>
              </p:ext>
            </p:extLst>
          </p:nvPr>
        </p:nvGraphicFramePr>
        <p:xfrm>
          <a:off x="5004048" y="1348172"/>
          <a:ext cx="3336032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9163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F04E5-B75D-48D2-897A-69631E073505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9" name="TextBox 1"/>
          <p:cNvSpPr txBox="1"/>
          <p:nvPr/>
        </p:nvSpPr>
        <p:spPr>
          <a:xfrm>
            <a:off x="67015" y="1196752"/>
            <a:ext cx="210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anose="020B0603020202020204" pitchFamily="34" charset="0"/>
              </a:rPr>
              <a:t>Feature Identifier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48064" y="11967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anose="020B0603020202020204" pitchFamily="34" charset="0"/>
              </a:rPr>
              <a:t>Sample identifier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3568" y="1566084"/>
            <a:ext cx="0" cy="50573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stealth"/>
          </a:ln>
          <a:effectLst/>
        </p:spPr>
      </p:cxnSp>
      <p:sp>
        <p:nvSpPr>
          <p:cNvPr id="12" name="Left Brace 11"/>
          <p:cNvSpPr/>
          <p:nvPr/>
        </p:nvSpPr>
        <p:spPr>
          <a:xfrm rot="5400000">
            <a:off x="6081786" y="-984269"/>
            <a:ext cx="224090" cy="5547920"/>
          </a:xfrm>
          <a:prstGeom prst="leftBrace">
            <a:avLst>
              <a:gd name="adj1" fmla="val 43333"/>
              <a:gd name="adj2" fmla="val 5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19871" y="5676284"/>
            <a:ext cx="5266929" cy="559832"/>
            <a:chOff x="714375" y="5854183"/>
            <a:chExt cx="8229600" cy="559832"/>
          </a:xfrm>
        </p:grpSpPr>
        <p:sp>
          <p:nvSpPr>
            <p:cNvPr id="14" name="Left Brace 13"/>
            <p:cNvSpPr/>
            <p:nvPr/>
          </p:nvSpPr>
          <p:spPr>
            <a:xfrm rot="16200000" flipV="1">
              <a:off x="4733925" y="1834633"/>
              <a:ext cx="190500" cy="8229600"/>
            </a:xfrm>
            <a:prstGeom prst="leftBrace">
              <a:avLst>
                <a:gd name="adj1" fmla="val 43333"/>
                <a:gd name="adj2" fmla="val 50000"/>
              </a:avLst>
            </a:prstGeom>
            <a:noFill/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260440" y="6044683"/>
              <a:ext cx="3192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rebuchet MS" panose="020B0603020202020204" pitchFamily="34" charset="0"/>
                </a:rPr>
                <a:t>Feature intensity</a:t>
              </a: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</a:endParaRPr>
            </a:p>
          </p:txBody>
        </p:sp>
      </p:grp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Output data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40" y="2143045"/>
            <a:ext cx="8571719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9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5D5B72-5145-4497-AF4F-0C0A01611006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processing </a:t>
            </a:r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softwares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5" y="935871"/>
            <a:ext cx="8502731" cy="51185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5576" y="6165304"/>
            <a:ext cx="51125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Spicer, R., </a:t>
            </a:r>
            <a:r>
              <a:rPr lang="en-US" sz="1200" b="1" dirty="0" err="1"/>
              <a:t>Salek</a:t>
            </a:r>
            <a:r>
              <a:rPr lang="en-US" sz="1200" b="1" dirty="0"/>
              <a:t>, R.M., Moreno, P. et al. Metabolomics (2017) 13: 106</a:t>
            </a:r>
          </a:p>
        </p:txBody>
      </p:sp>
    </p:spTree>
    <p:extLst>
      <p:ext uri="{BB962C8B-B14F-4D97-AF65-F5344CB8AC3E}">
        <p14:creationId xmlns:p14="http://schemas.microsoft.com/office/powerpoint/2010/main" val="135296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FE6297-4C13-4C8F-B7A5-A0452D316FC8}" type="datetime1">
              <a:rPr lang="fr-FR" smtClean="0">
                <a:solidFill>
                  <a:schemeClr val="bg1"/>
                </a:solidFill>
              </a:rPr>
              <a:t>03/10/2018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solidFill>
                  <a:schemeClr val="bg1"/>
                </a:solidFill>
              </a:rPr>
              <a:t>Dr. Abdellah TEBANI - Metabolomics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>
                <a:solidFill>
                  <a:schemeClr val="bg1"/>
                </a:solidFill>
              </a:rPr>
              <a:pPr/>
              <a:t>19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2168860"/>
            <a:ext cx="9144000" cy="252028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pPr lvl="0" algn="ctr"/>
            <a:r>
              <a:rPr lang="fr-FR" sz="4800" b="1" dirty="0">
                <a:solidFill>
                  <a:srgbClr val="0000FF"/>
                </a:solidFill>
                <a:latin typeface="Arial Black" panose="020B0A04020102020204" pitchFamily="34" charset="0"/>
                <a:ea typeface="Times New Roman"/>
              </a:rPr>
              <a:t>GETTING DATA READY</a:t>
            </a:r>
            <a:endParaRPr lang="fr-FR" sz="4000" b="1" dirty="0">
              <a:solidFill>
                <a:srgbClr val="0000FF"/>
              </a:solidFill>
              <a:latin typeface="Arial Black" panose="020B0A040201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55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0C2EDB-A7C7-44DB-900D-A59A541A9EB9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7057" y="1124744"/>
            <a:ext cx="7989887" cy="484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en-US" sz="2800" i="1" kern="0" dirty="0">
                <a:solidFill>
                  <a:srgbClr val="FF0000"/>
                </a:solidFill>
                <a:latin typeface="Trebuchet MS" panose="020B0603020202020204" pitchFamily="34" charset="0"/>
                <a:ea typeface="ＭＳ Ｐゴシック"/>
              </a:rPr>
              <a:t>You will learn about</a:t>
            </a:r>
            <a:endParaRPr kumimoji="0" lang="en-US" altLang="en-US" sz="28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 pitchFamily="34" charset="0"/>
              <a:ea typeface="ＭＳ Ｐゴシック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SzTx/>
              <a:buFontTx/>
              <a:buChar char="•"/>
              <a:tabLst/>
              <a:defRPr/>
            </a:pP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rebuchet MS" panose="020B0603020202020204" pitchFamily="34" charset="0"/>
              <a:ea typeface="ＭＳ Ｐゴシック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Metabolomics / Targeted and Untargeted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Analytical technologies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Main processing pipelines</a:t>
            </a:r>
            <a:endParaRPr lang="en-US" altLang="en-US" sz="2000" kern="0" dirty="0">
              <a:solidFill>
                <a:srgbClr val="333399"/>
              </a:solidFill>
              <a:latin typeface="Trebuchet MS" panose="020B0603020202020204" pitchFamily="34" charset="0"/>
              <a:ea typeface="ＭＳ Ｐゴシック"/>
            </a:endParaRPr>
          </a:p>
          <a:p>
            <a:pPr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Univariate statistics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M</a:t>
            </a:r>
            <a:r>
              <a:rPr lang="en-US" altLang="en-US" sz="2000" kern="0" dirty="0" err="1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ultivariate</a:t>
            </a:r>
            <a:r>
              <a:rPr lang="en-US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 statistics</a:t>
            </a:r>
          </a:p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Machine learning - </a:t>
            </a:r>
            <a:r>
              <a:rPr lang="en-US" altLang="en-US" sz="2000" kern="0" dirty="0" err="1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Unsupervized</a:t>
            </a:r>
            <a:r>
              <a:rPr lang="en-US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 / </a:t>
            </a:r>
            <a:r>
              <a:rPr lang="en-US" altLang="en-US" sz="2000" kern="0" dirty="0" err="1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Supervized</a:t>
            </a:r>
            <a:endParaRPr lang="en-US" altLang="en-US" sz="2000" kern="0" dirty="0">
              <a:solidFill>
                <a:srgbClr val="333399"/>
              </a:solidFill>
              <a:latin typeface="Trebuchet MS" panose="020B0603020202020204" pitchFamily="34" charset="0"/>
              <a:ea typeface="ＭＳ Ｐゴシック"/>
            </a:endParaRPr>
          </a:p>
          <a:p>
            <a:pPr marL="457200" lvl="1" indent="0">
              <a:buClrTx/>
              <a:buNone/>
            </a:pPr>
            <a:r>
              <a:rPr lang="en-US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Clustering</a:t>
            </a:r>
          </a:p>
          <a:p>
            <a:pPr marL="457200" lvl="1" indent="0">
              <a:buClrTx/>
              <a:buNone/>
            </a:pPr>
            <a:r>
              <a:rPr lang="en-US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P</a:t>
            </a: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CA</a:t>
            </a:r>
          </a:p>
          <a:p>
            <a:pPr marL="457200" lvl="1" indent="0">
              <a:buClrTx/>
              <a:buNone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PLS-DA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Tips, pitfalls and traps</a:t>
            </a:r>
            <a:endParaRPr lang="en-US" altLang="en-US" sz="2000" kern="0" dirty="0">
              <a:solidFill>
                <a:srgbClr val="333399"/>
              </a:solidFill>
              <a:latin typeface="Trebuchet MS" panose="020B0603020202020204" pitchFamily="34" charset="0"/>
              <a:ea typeface="ＭＳ Ｐゴシック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en-US" altLang="en-US" sz="3200" b="1" kern="0" dirty="0">
                <a:solidFill>
                  <a:schemeClr val="bg1"/>
                </a:solidFill>
                <a:cs typeface="Calibri" panose="020F0502020204030204" pitchFamily="34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009920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CE1430-89CD-4528-A7C9-D9E520FD1F2E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1052736"/>
            <a:ext cx="835292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en-US" sz="2400" kern="0" dirty="0">
                <a:solidFill>
                  <a:srgbClr val="FF0000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Input</a:t>
            </a:r>
          </a:p>
          <a:p>
            <a:pPr marL="457200" lvl="1" indent="0">
              <a:buClrTx/>
              <a:buNone/>
            </a:pPr>
            <a:r>
              <a:rPr lang="en-US" altLang="en-US" sz="2400" kern="0" dirty="0">
                <a:solidFill>
                  <a:schemeClr val="tx1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 matrix containing numerical values</a:t>
            </a:r>
          </a:p>
          <a:p>
            <a:pPr marL="914400" lvl="2" indent="0">
              <a:buNone/>
            </a:pPr>
            <a:r>
              <a:rPr lang="en-US" altLang="en-US" kern="0" dirty="0">
                <a:solidFill>
                  <a:schemeClr val="tx1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Concentrations (Targeted) </a:t>
            </a:r>
          </a:p>
          <a:p>
            <a:pPr marL="914400" lvl="2" indent="0">
              <a:buNone/>
            </a:pPr>
            <a:r>
              <a:rPr lang="en-US" altLang="en-US" kern="0" dirty="0">
                <a:solidFill>
                  <a:schemeClr val="tx1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Peak intensities (Untargeted)</a:t>
            </a:r>
          </a:p>
          <a:p>
            <a:pPr marL="457200" lvl="1" indent="0">
              <a:buClrTx/>
              <a:buNone/>
            </a:pPr>
            <a:r>
              <a:rPr lang="en-US" altLang="en-US" sz="2400" kern="0" dirty="0">
                <a:solidFill>
                  <a:schemeClr val="tx1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Meta-data</a:t>
            </a:r>
          </a:p>
          <a:p>
            <a:pPr marL="914400" lvl="2" indent="0">
              <a:buNone/>
            </a:pPr>
            <a:r>
              <a:rPr lang="en-US" altLang="en-US" kern="0" dirty="0">
                <a:solidFill>
                  <a:schemeClr val="tx1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Class labels, experimental factors</a:t>
            </a:r>
          </a:p>
          <a:p>
            <a:pPr marL="0" indent="0">
              <a:buNone/>
            </a:pPr>
            <a:r>
              <a:rPr lang="en-US" altLang="en-US" sz="2400" kern="0" dirty="0">
                <a:solidFill>
                  <a:srgbClr val="FF0000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Output</a:t>
            </a:r>
            <a:endParaRPr lang="en-US" altLang="en-US" sz="2400" kern="0" dirty="0">
              <a:solidFill>
                <a:schemeClr val="tx1"/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altLang="en-US" sz="2400" kern="0" dirty="0">
                <a:solidFill>
                  <a:schemeClr val="tx1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Discriminant features</a:t>
            </a:r>
          </a:p>
          <a:p>
            <a:pPr marL="457200" lvl="1" indent="0">
              <a:buNone/>
            </a:pPr>
            <a:r>
              <a:rPr lang="en-US" altLang="en-US" sz="2400" kern="0" dirty="0">
                <a:solidFill>
                  <a:schemeClr val="tx1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Clustering patterns</a:t>
            </a:r>
          </a:p>
          <a:p>
            <a:pPr marL="457200" lvl="1" indent="0">
              <a:buNone/>
            </a:pPr>
            <a:r>
              <a:rPr lang="en-US" altLang="en-US" sz="2400" kern="0" dirty="0">
                <a:solidFill>
                  <a:schemeClr val="tx1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Biological Inference</a:t>
            </a:r>
          </a:p>
          <a:p>
            <a:pPr marL="457200" lvl="1" indent="0">
              <a:buNone/>
            </a:pPr>
            <a:r>
              <a:rPr lang="en-GB" altLang="en-US" sz="2400" kern="0" dirty="0">
                <a:solidFill>
                  <a:schemeClr val="tx1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Biomarkers</a:t>
            </a:r>
            <a:endParaRPr lang="en-US" altLang="en-US" sz="2400" kern="0" dirty="0">
              <a:solidFill>
                <a:schemeClr val="tx1"/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altLang="en-US" sz="2400" kern="0" dirty="0">
                <a:solidFill>
                  <a:schemeClr val="tx1"/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Predictive models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endParaRPr lang="fr-FR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2711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E699B-9583-43B3-92E2-708C6ED272F8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endParaRPr lang="fr-FR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943D9-DCDC-476A-9AB4-7184ED836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51" y="865771"/>
            <a:ext cx="6843409" cy="54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6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8936C4-21B1-408B-97F3-38DA4D36798D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DDA2FF-3203-408B-BA5E-DAD93C6D9FD5}"/>
              </a:ext>
            </a:extLst>
          </p:cNvPr>
          <p:cNvGrpSpPr/>
          <p:nvPr/>
        </p:nvGrpSpPr>
        <p:grpSpPr>
          <a:xfrm>
            <a:off x="827583" y="886049"/>
            <a:ext cx="7138899" cy="5494609"/>
            <a:chOff x="4028964" y="1684620"/>
            <a:chExt cx="3864408" cy="392297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39136C-9A12-4169-ACB1-76E3F1DE1363}"/>
                </a:ext>
              </a:extLst>
            </p:cNvPr>
            <p:cNvSpPr/>
            <p:nvPr/>
          </p:nvSpPr>
          <p:spPr bwMode="auto">
            <a:xfrm>
              <a:off x="4743126" y="2332362"/>
              <a:ext cx="3150246" cy="3258713"/>
            </a:xfrm>
            <a:prstGeom prst="rect">
              <a:avLst/>
            </a:prstGeom>
            <a:solidFill>
              <a:srgbClr val="FFCC66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5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Information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5400" b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+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5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anose="020B0603020202020204" pitchFamily="34" charset="0"/>
                </a:rPr>
                <a:t>Noise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227802-47AC-428D-9A7F-617605CF2BAD}"/>
                </a:ext>
              </a:extLst>
            </p:cNvPr>
            <p:cNvSpPr/>
            <p:nvPr/>
          </p:nvSpPr>
          <p:spPr bwMode="auto">
            <a:xfrm>
              <a:off x="4734124" y="1684620"/>
              <a:ext cx="3150246" cy="53030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fr-FR" sz="3200" b="1" dirty="0">
                  <a:solidFill>
                    <a:srgbClr val="0000FF"/>
                  </a:solidFill>
                </a:rPr>
                <a:t>Variables</a:t>
              </a:r>
            </a:p>
            <a:p>
              <a:pPr lvl="0" algn="ctr"/>
              <a:r>
                <a:rPr lang="fr-FR" sz="1600" b="1" dirty="0" err="1">
                  <a:solidFill>
                    <a:srgbClr val="000000"/>
                  </a:solidFill>
                </a:rPr>
                <a:t>Metabolites</a:t>
              </a:r>
              <a:endParaRPr lang="fr-FR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316E57-C75E-4E0B-B5C3-1A296CA5279C}"/>
                </a:ext>
              </a:extLst>
            </p:cNvPr>
            <p:cNvSpPr/>
            <p:nvPr/>
          </p:nvSpPr>
          <p:spPr bwMode="auto">
            <a:xfrm>
              <a:off x="4028964" y="2348878"/>
              <a:ext cx="584688" cy="32587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3200" b="1" dirty="0" err="1">
                  <a:solidFill>
                    <a:srgbClr val="0000FF"/>
                  </a:solidFill>
                  <a:latin typeface="+mj-lt"/>
                </a:rPr>
                <a:t>Samples</a:t>
              </a:r>
              <a:endParaRPr kumimoji="0" 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endParaRPr lang="fr-FR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001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7C0FF8-E4FD-4821-8B7F-7FA7143FA4FE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cleaning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0" y="1052736"/>
            <a:ext cx="9144000" cy="2255818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lnSpc>
                <a:spcPct val="150000"/>
              </a:lnSpc>
              <a:buNone/>
            </a:pPr>
            <a:r>
              <a:rPr lang="fr-FR" sz="3600" b="1" dirty="0" err="1">
                <a:latin typeface="Trebuchet MS" panose="020B0603020202020204" pitchFamily="34" charset="0"/>
              </a:rPr>
              <a:t>Remove</a:t>
            </a:r>
            <a:r>
              <a:rPr lang="fr-FR" sz="3600" b="1" dirty="0">
                <a:latin typeface="Trebuchet MS" panose="020B0603020202020204" pitchFamily="34" charset="0"/>
              </a:rPr>
              <a:t> as </a:t>
            </a:r>
            <a:r>
              <a:rPr lang="fr-FR" sz="3600" b="1" dirty="0" err="1">
                <a:latin typeface="Trebuchet MS" panose="020B0603020202020204" pitchFamily="34" charset="0"/>
              </a:rPr>
              <a:t>much</a:t>
            </a:r>
            <a:r>
              <a:rPr lang="fr-FR" sz="3600" b="1" dirty="0">
                <a:latin typeface="Trebuchet MS" panose="020B0603020202020204" pitchFamily="34" charset="0"/>
              </a:rPr>
              <a:t> as possible noise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0" y="3427132"/>
            <a:ext cx="9144000" cy="2666164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defPPr>
              <a:defRPr lang="fr-FR"/>
            </a:defPPr>
            <a:lvl1pPr marL="342900" indent="-342900" eaLnBrk="0" hangingPunct="0">
              <a:spcBef>
                <a:spcPct val="20000"/>
              </a:spcBef>
              <a:buChar char="•"/>
              <a:defRPr sz="3200">
                <a:latin typeface="+mn-lt"/>
                <a:ea typeface="ＭＳ Ｐゴシック" charset="0"/>
                <a:cs typeface="ＭＳ Ｐゴシック" charset="0"/>
              </a:defRPr>
            </a:lvl1pPr>
            <a:lvl2pPr lvl="1" indent="0" eaLnBrk="0" hangingPunct="0">
              <a:lnSpc>
                <a:spcPct val="150000"/>
              </a:lnSpc>
              <a:spcBef>
                <a:spcPct val="20000"/>
              </a:spcBef>
              <a:buNone/>
              <a:defRPr sz="3200" b="1">
                <a:latin typeface="Trebuchet MS" panose="020B0603020202020204" pitchFamily="34" charset="0"/>
                <a:ea typeface="ＭＳ Ｐゴシック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latin typeface="+mn-lt"/>
                <a:ea typeface="ＭＳ Ｐゴシック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ＭＳ Ｐゴシック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ＭＳ Ｐゴシック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lvl="1" algn="ctr"/>
            <a:r>
              <a:rPr lang="fr-FR" sz="3600" dirty="0" err="1">
                <a:solidFill>
                  <a:schemeClr val="bg1"/>
                </a:solidFill>
              </a:rPr>
              <a:t>Extract</a:t>
            </a:r>
            <a:r>
              <a:rPr lang="fr-FR" sz="3600" dirty="0">
                <a:solidFill>
                  <a:schemeClr val="bg1"/>
                </a:solidFill>
              </a:rPr>
              <a:t> as </a:t>
            </a:r>
            <a:r>
              <a:rPr lang="fr-FR" sz="3600" dirty="0" err="1">
                <a:solidFill>
                  <a:schemeClr val="bg1"/>
                </a:solidFill>
              </a:rPr>
              <a:t>much</a:t>
            </a:r>
            <a:r>
              <a:rPr lang="fr-FR" sz="3600" dirty="0">
                <a:solidFill>
                  <a:schemeClr val="bg1"/>
                </a:solidFill>
              </a:rPr>
              <a:t> as possible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3579388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F4082-9CEB-4022-B263-83611E625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91" b="16094"/>
          <a:stretch/>
        </p:blipFill>
        <p:spPr>
          <a:xfrm>
            <a:off x="0" y="836712"/>
            <a:ext cx="9144000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BDBE78-2F0B-4382-8DF7-783D70039A7A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524000" y="4165675"/>
            <a:ext cx="5987008" cy="2255818"/>
          </a:xfrm>
          <a:prstGeom prst="rect">
            <a:avLst/>
          </a:prstGeom>
        </p:spPr>
        <p:txBody>
          <a:bodyPr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b="1" dirty="0">
                <a:solidFill>
                  <a:srgbClr val="0000FF"/>
                </a:solidFill>
                <a:latin typeface="Trebuchet MS" panose="020B0603020202020204" pitchFamily="34" charset="0"/>
              </a:rPr>
              <a:t>Data </a:t>
            </a:r>
            <a:r>
              <a:rPr lang="fr-FR" sz="2400" b="1" dirty="0" err="1">
                <a:solidFill>
                  <a:srgbClr val="0000FF"/>
                </a:solidFill>
                <a:latin typeface="Trebuchet MS" panose="020B0603020202020204" pitchFamily="34" charset="0"/>
              </a:rPr>
              <a:t>cleaning</a:t>
            </a:r>
            <a:endParaRPr lang="fr-FR" sz="2400" b="1" dirty="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 err="1">
                <a:latin typeface="Trebuchet MS" panose="020B0603020202020204" pitchFamily="34" charset="0"/>
              </a:rPr>
              <a:t>Missing</a:t>
            </a:r>
            <a:r>
              <a:rPr lang="fr-FR" sz="2000" b="1" dirty="0">
                <a:latin typeface="Trebuchet MS" panose="020B0603020202020204" pitchFamily="34" charset="0"/>
              </a:rPr>
              <a:t> values imputation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 err="1">
                <a:latin typeface="Trebuchet MS" panose="020B0603020202020204" pitchFamily="34" charset="0"/>
              </a:rPr>
              <a:t>Filtering</a:t>
            </a:r>
            <a:r>
              <a:rPr lang="fr-FR" sz="2000" b="1" dirty="0">
                <a:latin typeface="Trebuchet MS" panose="020B0603020202020204" pitchFamily="34" charset="0"/>
              </a:rPr>
              <a:t> (Min, IQR, RSD, CV, R2 </a:t>
            </a:r>
            <a:r>
              <a:rPr lang="en-SE" sz="2000" b="1" dirty="0">
                <a:latin typeface="Trebuchet MS" panose="020B0603020202020204" pitchFamily="34" charset="0"/>
              </a:rPr>
              <a:t>…</a:t>
            </a:r>
            <a:r>
              <a:rPr lang="en-GB" sz="2000" b="1" dirty="0">
                <a:latin typeface="Trebuchet MS" panose="020B0603020202020204" pitchFamily="34" charset="0"/>
              </a:rPr>
              <a:t>)</a:t>
            </a:r>
            <a:endParaRPr lang="fr-FR" sz="2000" b="1" dirty="0">
              <a:latin typeface="Trebuchet MS" panose="020B0603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 err="1">
                <a:latin typeface="Trebuchet MS" panose="020B0603020202020204" pitchFamily="34" charset="0"/>
              </a:rPr>
              <a:t>Normalization</a:t>
            </a:r>
            <a:endParaRPr lang="en-US" altLang="fr-FR" sz="2000" b="1" dirty="0">
              <a:latin typeface="Trebuchet MS" panose="020B0603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cleaning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233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E2176D-1041-4955-9B8D-D21970F44022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9" name="TextBox 1"/>
          <p:cNvSpPr txBox="1"/>
          <p:nvPr/>
        </p:nvSpPr>
        <p:spPr>
          <a:xfrm>
            <a:off x="2406750" y="1123649"/>
            <a:ext cx="85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ysClr val="windowText" lastClr="000000"/>
                </a:solidFill>
                <a:latin typeface="Calibri"/>
              </a:rPr>
              <a:t>Cut-off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26783" y="1492981"/>
            <a:ext cx="0" cy="50573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stealth"/>
          </a:ln>
          <a:effectLst/>
        </p:spPr>
      </p:cxn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cleaning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6E0DE-A452-4AFE-9B99-5267B339C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337876"/>
            <a:ext cx="8571719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33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AE5D86-7007-4610-9174-F0841944F5DB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104017" y="1340768"/>
            <a:ext cx="4935967" cy="659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2800" b="1" dirty="0" err="1">
                <a:latin typeface="Trebuchet MS" panose="020B0603020202020204" pitchFamily="34" charset="0"/>
              </a:rPr>
              <a:t>Missing</a:t>
            </a:r>
            <a:r>
              <a:rPr lang="fr-FR" sz="2800" b="1" dirty="0">
                <a:latin typeface="Trebuchet MS" panose="020B0603020202020204" pitchFamily="34" charset="0"/>
              </a:rPr>
              <a:t> values imputation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cleaning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32144" y="2487553"/>
            <a:ext cx="58143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Replace by </a:t>
            </a:r>
          </a:p>
          <a:p>
            <a:r>
              <a:rPr lang="en-US" b="1" dirty="0">
                <a:latin typeface="Trebuchet MS" panose="020B0603020202020204" pitchFamily="34" charset="0"/>
              </a:rPr>
              <a:t>	mean</a:t>
            </a:r>
          </a:p>
          <a:p>
            <a:r>
              <a:rPr lang="en-US" b="1" dirty="0">
                <a:latin typeface="Trebuchet MS" panose="020B0603020202020204" pitchFamily="34" charset="0"/>
              </a:rPr>
              <a:t>	median</a:t>
            </a:r>
          </a:p>
          <a:p>
            <a:r>
              <a:rPr lang="en-GB" b="1" dirty="0">
                <a:latin typeface="Trebuchet MS" panose="020B0603020202020204" pitchFamily="34" charset="0"/>
              </a:rPr>
              <a:t>	min</a:t>
            </a:r>
          </a:p>
          <a:p>
            <a:r>
              <a:rPr lang="en-GB" b="1" dirty="0">
                <a:latin typeface="Trebuchet MS" panose="020B0603020202020204" pitchFamily="34" charset="0"/>
              </a:rPr>
              <a:t>	</a:t>
            </a:r>
            <a:r>
              <a:rPr lang="en-SE" b="1" dirty="0">
                <a:latin typeface="Trebuchet MS" panose="020B0603020202020204" pitchFamily="34" charset="0"/>
              </a:rPr>
              <a:t>…</a:t>
            </a:r>
            <a:endParaRPr lang="en-US" b="1" dirty="0">
              <a:latin typeface="Trebuchet MS" panose="020B0603020202020204" pitchFamily="34" charset="0"/>
            </a:endParaRPr>
          </a:p>
          <a:p>
            <a:endParaRPr lang="en-US" b="1" dirty="0">
              <a:latin typeface="Trebuchet MS" panose="020B0603020202020204" pitchFamily="34" charset="0"/>
            </a:endParaRPr>
          </a:p>
          <a:p>
            <a:r>
              <a:rPr lang="en-US" b="1" dirty="0">
                <a:latin typeface="Trebuchet MS" panose="020B0603020202020204" pitchFamily="34" charset="0"/>
              </a:rPr>
              <a:t>k-nearest </a:t>
            </a:r>
            <a:r>
              <a:rPr lang="en-US" b="1" dirty="0" err="1">
                <a:latin typeface="Trebuchet MS" panose="020B0603020202020204" pitchFamily="34" charset="0"/>
              </a:rPr>
              <a:t>neighbour</a:t>
            </a:r>
            <a:r>
              <a:rPr lang="en-US" b="1" dirty="0">
                <a:latin typeface="Trebuchet MS" panose="020B0603020202020204" pitchFamily="34" charset="0"/>
              </a:rPr>
              <a:t> (KNN)</a:t>
            </a:r>
          </a:p>
          <a:p>
            <a:r>
              <a:rPr lang="en-GB" b="1" dirty="0">
                <a:latin typeface="Trebuchet MS" panose="020B0603020202020204" pitchFamily="34" charset="0"/>
              </a:rPr>
              <a:t>PCA based methods</a:t>
            </a:r>
          </a:p>
          <a:p>
            <a:r>
              <a:rPr lang="en-SE" b="1" dirty="0">
                <a:latin typeface="Trebuchet MS" panose="020B0603020202020204" pitchFamily="34" charset="0"/>
              </a:rPr>
              <a:t>…</a:t>
            </a:r>
            <a:endParaRPr lang="en-GB" b="1" dirty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0" y="6090012"/>
            <a:ext cx="6720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rgbClr val="0000FF"/>
                </a:solidFill>
              </a:rPr>
              <a:t>Wolfram et al. </a:t>
            </a:r>
            <a:r>
              <a:rPr lang="en-US" sz="1200" b="1" i="1" dirty="0">
                <a:solidFill>
                  <a:srgbClr val="0000FF"/>
                </a:solidFill>
              </a:rPr>
              <a:t>Bioinformatics</a:t>
            </a:r>
            <a:r>
              <a:rPr lang="en-US" sz="1200" b="1" dirty="0">
                <a:solidFill>
                  <a:srgbClr val="0000FF"/>
                </a:solidFill>
              </a:rPr>
              <a:t>, Volume 23, Issue 9, 1 May 2007, Pages 1164–1167</a:t>
            </a:r>
          </a:p>
        </p:txBody>
      </p:sp>
    </p:spTree>
    <p:extLst>
      <p:ext uri="{BB962C8B-B14F-4D97-AF65-F5344CB8AC3E}">
        <p14:creationId xmlns:p14="http://schemas.microsoft.com/office/powerpoint/2010/main" val="3994360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6EE627-15D7-4CAF-BCAC-B5B4F3230078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Normalization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556792"/>
            <a:ext cx="82743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endParaRPr lang="en-US" altLang="en-US" dirty="0">
              <a:latin typeface="Arial Black" panose="020B0A04020102020204" pitchFamily="34" charset="0"/>
            </a:endParaRPr>
          </a:p>
          <a:p>
            <a:pPr marL="92075" lvl="1" algn="just"/>
            <a:r>
              <a:rPr lang="en-US" alt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Sample normalization (row-wise)</a:t>
            </a:r>
          </a:p>
          <a:p>
            <a:pPr marL="92075" lvl="1" algn="just"/>
            <a:endParaRPr lang="en-US" altLang="en-US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lvl="1" algn="just" eaLnBrk="1" hangingPunct="1"/>
            <a:r>
              <a:rPr lang="en-US" altLang="en-US" dirty="0">
                <a:latin typeface="Trebuchet MS" panose="020B0603020202020204" pitchFamily="34" charset="0"/>
              </a:rPr>
              <a:t>To remove systematic variation between experimental conditions </a:t>
            </a:r>
            <a:r>
              <a:rPr lang="en-US" altLang="en-US" b="1" dirty="0">
                <a:latin typeface="Trebuchet MS" panose="020B0603020202020204" pitchFamily="34" charset="0"/>
              </a:rPr>
              <a:t>unrelated</a:t>
            </a:r>
            <a:r>
              <a:rPr lang="en-US" altLang="en-US" dirty="0">
                <a:latin typeface="Trebuchet MS" panose="020B0603020202020204" pitchFamily="34" charset="0"/>
              </a:rPr>
              <a:t> to the biological differences (i.e. dilutions, mass) </a:t>
            </a:r>
          </a:p>
          <a:p>
            <a:pPr lvl="1" algn="just" eaLnBrk="1" hangingPunct="1"/>
            <a:endParaRPr lang="en-US" altLang="en-US" dirty="0">
              <a:latin typeface="Trebuchet MS" panose="020B0603020202020204" pitchFamily="34" charset="0"/>
            </a:endParaRPr>
          </a:p>
          <a:p>
            <a:pPr marL="92075" lvl="1" algn="just"/>
            <a:r>
              <a:rPr lang="en-US" alt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Feature normalization (column-wise)</a:t>
            </a:r>
          </a:p>
          <a:p>
            <a:pPr marL="92075" lvl="1" algn="just"/>
            <a:endParaRPr lang="en-US" altLang="en-US" b="1" dirty="0">
              <a:latin typeface="Trebuchet MS" panose="020B0603020202020204" pitchFamily="34" charset="0"/>
            </a:endParaRPr>
          </a:p>
          <a:p>
            <a:pPr lvl="1" algn="just" eaLnBrk="1" hangingPunct="1"/>
            <a:r>
              <a:rPr lang="en-US" altLang="en-US" dirty="0">
                <a:latin typeface="Trebuchet MS" panose="020B0603020202020204" pitchFamily="34" charset="0"/>
              </a:rPr>
              <a:t>To bring variances of all features close to equal </a:t>
            </a:r>
          </a:p>
        </p:txBody>
      </p:sp>
    </p:spTree>
    <p:extLst>
      <p:ext uri="{BB962C8B-B14F-4D97-AF65-F5344CB8AC3E}">
        <p14:creationId xmlns:p14="http://schemas.microsoft.com/office/powerpoint/2010/main" val="106734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748087-7C37-4D4D-9EBB-507DED36FD5F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Normalization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5536" y="1516369"/>
            <a:ext cx="85526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endParaRPr lang="en-US" altLang="en-US" dirty="0">
              <a:latin typeface="Arial Black" panose="020B0A04020102020204" pitchFamily="34" charset="0"/>
            </a:endParaRPr>
          </a:p>
          <a:p>
            <a:pPr marL="92075" lvl="1" algn="just"/>
            <a:r>
              <a:rPr lang="en-US" alt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Sample normalization (row-wise)</a:t>
            </a:r>
          </a:p>
          <a:p>
            <a:pPr marL="92075" lvl="1" algn="just"/>
            <a:endParaRPr lang="en-GB" altLang="en-US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marL="549275" lvl="2" algn="just"/>
            <a:r>
              <a:rPr lang="en-GB" altLang="en-US" sz="2000" b="1" dirty="0">
                <a:latin typeface="Trebuchet MS" panose="020B0603020202020204" pitchFamily="34" charset="0"/>
              </a:rPr>
              <a:t>Total signal, sum of signals</a:t>
            </a:r>
          </a:p>
          <a:p>
            <a:pPr marL="549275" lvl="2" algn="just"/>
            <a:r>
              <a:rPr lang="en-GB" altLang="en-US" sz="2000" b="1" dirty="0">
                <a:latin typeface="Trebuchet MS" panose="020B0603020202020204" pitchFamily="34" charset="0"/>
              </a:rPr>
              <a:t>Reference compound: </a:t>
            </a:r>
            <a:r>
              <a:rPr lang="en-GB" altLang="en-US" sz="2000" dirty="0">
                <a:latin typeface="Trebuchet MS" panose="020B0603020202020204" pitchFamily="34" charset="0"/>
              </a:rPr>
              <a:t>Internal standards, endogenous metabolites</a:t>
            </a:r>
          </a:p>
          <a:p>
            <a:pPr marL="549275" lvl="2" algn="just"/>
            <a:r>
              <a:rPr lang="en-GB" altLang="en-US" sz="2000" b="1" dirty="0">
                <a:latin typeface="Trebuchet MS" panose="020B0603020202020204" pitchFamily="34" charset="0"/>
              </a:rPr>
              <a:t>Reference sample: </a:t>
            </a:r>
            <a:r>
              <a:rPr lang="en-GB" altLang="en-US" sz="2000" dirty="0">
                <a:latin typeface="Trebuchet MS" panose="020B0603020202020204" pitchFamily="34" charset="0"/>
              </a:rPr>
              <a:t>QCs, Controls</a:t>
            </a:r>
            <a:r>
              <a:rPr lang="en-SE" altLang="en-US" sz="2000" dirty="0">
                <a:latin typeface="Trebuchet MS" panose="020B0603020202020204" pitchFamily="34" charset="0"/>
              </a:rPr>
              <a:t>…</a:t>
            </a:r>
            <a:endParaRPr lang="en-US" altLang="en-US" sz="2000" dirty="0">
              <a:latin typeface="Trebuchet MS" panose="020B0603020202020204" pitchFamily="34" charset="0"/>
            </a:endParaRPr>
          </a:p>
          <a:p>
            <a:pPr lvl="1" algn="just" eaLnBrk="1" hangingPunct="1"/>
            <a:endParaRPr lang="en-US" altLang="en-US" dirty="0">
              <a:latin typeface="Trebuchet MS" panose="020B0603020202020204" pitchFamily="34" charset="0"/>
            </a:endParaRPr>
          </a:p>
          <a:p>
            <a:pPr marL="92075" lvl="1" algn="just"/>
            <a:r>
              <a:rPr lang="en-US" alt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Feature normalization (column-wise)</a:t>
            </a:r>
          </a:p>
          <a:p>
            <a:pPr marL="92075" lvl="1" algn="just"/>
            <a:endParaRPr lang="en-US" altLang="en-US" b="1" dirty="0">
              <a:latin typeface="Trebuchet MS" panose="020B0603020202020204" pitchFamily="34" charset="0"/>
            </a:endParaRPr>
          </a:p>
          <a:p>
            <a:pPr lvl="1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en-US" altLang="en-US" sz="2000" b="1" dirty="0">
                <a:latin typeface="Trebuchet MS" panose="020B0603020202020204" pitchFamily="34" charset="0"/>
              </a:rPr>
              <a:t>Log transformation</a:t>
            </a:r>
          </a:p>
          <a:p>
            <a:pPr lvl="1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en-US" altLang="en-US" sz="2000" b="1" dirty="0">
                <a:latin typeface="Trebuchet MS" panose="020B0603020202020204" pitchFamily="34" charset="0"/>
              </a:rPr>
              <a:t>Scaling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95800" y="6165304"/>
            <a:ext cx="314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van den Berg  </a:t>
            </a:r>
            <a:r>
              <a:rPr lang="en-US" sz="1200" i="1" dirty="0"/>
              <a:t>et al</a:t>
            </a:r>
            <a:r>
              <a:rPr lang="en-US" sz="1200" dirty="0"/>
              <a:t>. BMC Genomics. 2006</a:t>
            </a:r>
          </a:p>
        </p:txBody>
      </p:sp>
    </p:spTree>
    <p:extLst>
      <p:ext uri="{BB962C8B-B14F-4D97-AF65-F5344CB8AC3E}">
        <p14:creationId xmlns:p14="http://schemas.microsoft.com/office/powerpoint/2010/main" val="2912532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694FE4-ADEC-40F4-9254-1E31ACC7A62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Normalization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" y="2073137"/>
            <a:ext cx="334389" cy="4228714"/>
            <a:chOff x="-401573" y="1330709"/>
            <a:chExt cx="369332" cy="5071540"/>
          </a:xfrm>
        </p:grpSpPr>
        <p:sp>
          <p:nvSpPr>
            <p:cNvPr id="13" name="ZoneTexte 18"/>
            <p:cNvSpPr txBox="1"/>
            <p:nvPr/>
          </p:nvSpPr>
          <p:spPr>
            <a:xfrm rot="16200000">
              <a:off x="-1393775" y="2322911"/>
              <a:ext cx="2353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b="1" dirty="0">
                  <a:solidFill>
                    <a:srgbClr val="FF0000"/>
                  </a:solidFill>
                  <a:latin typeface="Trebuchet MS" panose="020B0603020202020204" pitchFamily="34" charset="0"/>
                </a:rPr>
                <a:t>Variables</a:t>
              </a:r>
            </a:p>
          </p:txBody>
        </p:sp>
        <p:sp>
          <p:nvSpPr>
            <p:cNvPr id="14" name="ZoneTexte 19"/>
            <p:cNvSpPr txBox="1"/>
            <p:nvPr/>
          </p:nvSpPr>
          <p:spPr>
            <a:xfrm rot="16200000">
              <a:off x="-1393775" y="5040715"/>
              <a:ext cx="2353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b="1" dirty="0" err="1">
                  <a:solidFill>
                    <a:srgbClr val="FF0000"/>
                  </a:solidFill>
                  <a:latin typeface="Trebuchet MS" panose="020B0603020202020204" pitchFamily="34" charset="0"/>
                </a:rPr>
                <a:t>Samples</a:t>
              </a:r>
              <a:endParaRPr lang="fr-FR" b="1" dirty="0">
                <a:solidFill>
                  <a:srgbClr val="FF0000"/>
                </a:solidFill>
                <a:latin typeface="Trebuchet MS" panose="020B0603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AE88394-96E4-4F0E-A0C1-1E063042E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8" y="1157965"/>
            <a:ext cx="8693649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1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93E74D-81B1-47E7-B0A4-C454920A0AD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Outline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3608" y="1052736"/>
            <a:ext cx="68407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Part I - </a:t>
            </a:r>
            <a:r>
              <a:rPr lang="fr-FR" b="1" dirty="0" err="1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Getting</a:t>
            </a:r>
            <a:r>
              <a:rPr lang="fr-FR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 the </a:t>
            </a:r>
            <a:r>
              <a:rPr lang="fr-FR" b="1" dirty="0" err="1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biological</a:t>
            </a:r>
            <a:r>
              <a:rPr lang="fr-FR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 information</a:t>
            </a: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Experimental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Design</a:t>
            </a: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Generation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Analytical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technologies</a:t>
            </a: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Preprocessing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cleaning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0">
              <a:lnSpc>
                <a:spcPct val="200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Part II </a:t>
            </a:r>
            <a:r>
              <a:rPr lang="en-SE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–</a:t>
            </a:r>
            <a:r>
              <a:rPr lang="fr-FR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 Machine Learning and Data </a:t>
            </a:r>
            <a:r>
              <a:rPr lang="fr-FR" b="1" dirty="0" err="1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endParaRPr lang="fr-FR" b="1" dirty="0">
              <a:solidFill>
                <a:srgbClr val="C00000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Univariate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i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vs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Multivariate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What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is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meachine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learning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Unsupervized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learning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Supervized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learning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Key steps and best practice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2132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1713EB-485F-4CDE-B690-6AB3BC57ED1E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42" y="1196752"/>
            <a:ext cx="7906515" cy="2028494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Normalization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4" y="3626749"/>
            <a:ext cx="7817763" cy="20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4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B5A70C-C7C5-4625-9371-D6DB1906CB67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Batch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effect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1124744"/>
            <a:ext cx="6035675" cy="235966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78" y="3645024"/>
            <a:ext cx="3429244" cy="24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24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5CF05A-C201-4161-858B-F4207E652335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Outline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3608" y="1052736"/>
            <a:ext cx="68407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Part I - </a:t>
            </a: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Getting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the </a:t>
            </a: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biological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information</a:t>
            </a: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Experimental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Design</a:t>
            </a: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Generation</a:t>
            </a:r>
            <a:endParaRPr lang="fr-FR" b="1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Omics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data</a:t>
            </a: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Preprocessing</a:t>
            </a:r>
            <a:endParaRPr lang="fr-FR" b="1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cleaning</a:t>
            </a:r>
            <a:endParaRPr lang="fr-FR" b="1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Times New Roman"/>
            </a:endParaRPr>
          </a:p>
          <a:p>
            <a:pPr lvl="0">
              <a:lnSpc>
                <a:spcPct val="200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Part II </a:t>
            </a:r>
            <a:r>
              <a:rPr lang="en-SE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–</a:t>
            </a:r>
            <a:r>
              <a:rPr lang="fr-FR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 Machine Learning and Data </a:t>
            </a:r>
            <a:r>
              <a:rPr lang="fr-FR" b="1" dirty="0" err="1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endParaRPr lang="fr-FR" b="1" dirty="0">
              <a:solidFill>
                <a:srgbClr val="C00000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Univariate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i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vs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Multivariate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What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is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meachine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learning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Unsupervized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learning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Supervized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learning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Key Steps of Learning and best practice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816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BA6E0B-4867-4CFC-95C4-767DCBC508B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Univariate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73283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t-tests</a:t>
            </a:r>
            <a:endParaRPr kumimoji="0" lang="en-US" altLang="en-US" sz="4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graphicFrame>
        <p:nvGraphicFramePr>
          <p:cNvPr id="12" name="Group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0253438"/>
              </p:ext>
            </p:extLst>
          </p:nvPr>
        </p:nvGraphicFramePr>
        <p:xfrm>
          <a:off x="17749" y="1793875"/>
          <a:ext cx="9108503" cy="3003551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2666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3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93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Independent Samples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anose="020B0603020202020204" pitchFamily="34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Related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Samples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anose="020B0603020202020204" pitchFamily="34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3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Parametric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anose="020B0603020202020204" pitchFamily="34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Independent samples t-test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Paired samples t-test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48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Non-parametric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anose="020B0603020202020204" pitchFamily="34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Mann-Whitney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U-Test</a:t>
                      </a: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  <a:cs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Wilcoxon test</a:t>
                      </a: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79512" y="5154523"/>
            <a:ext cx="88569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</a:rPr>
              <a:t>Parametric t-tests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rebuchet MS" panose="020B0603020202020204" pitchFamily="34" charset="0"/>
              </a:rPr>
              <a:t>Student's t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rebuchet MS" panose="020B0603020202020204" pitchFamily="34" charset="0"/>
              </a:rPr>
              <a:t>-</a:t>
            </a: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rebuchet MS" panose="020B0603020202020204" pitchFamily="34" charset="0"/>
              </a:rPr>
              <a:t>test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rebuchet MS" panose="020B0603020202020204" pitchFamily="34" charset="0"/>
              </a:rPr>
              <a:t>: testing two populations have normal distributions and with equal variances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rebuchet MS" panose="020B0603020202020204" pitchFamily="34" charset="0"/>
              </a:rPr>
              <a:t>Welch's t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rebuchet MS" panose="020B0603020202020204" pitchFamily="34" charset="0"/>
              </a:rPr>
              <a:t>-</a:t>
            </a: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rebuchet MS" panose="020B0603020202020204" pitchFamily="34" charset="0"/>
              </a:rPr>
              <a:t>test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rebuchet MS" panose="020B0603020202020204" pitchFamily="34" charset="0"/>
              </a:rPr>
              <a:t> is designed for unequal variances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32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89C5BB-D7EA-4FA1-BF8D-A1203627953D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0AB6F2-5ECA-48C0-ABA6-D59CE23C3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45798" r="22888" b="9626"/>
          <a:stretch/>
        </p:blipFill>
        <p:spPr bwMode="auto">
          <a:xfrm>
            <a:off x="4298950" y="2139718"/>
            <a:ext cx="4824537" cy="270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6E1B60-BB42-447B-A7C1-D30370703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5" t="14760" r="23993" b="41421"/>
          <a:stretch/>
        </p:blipFill>
        <p:spPr bwMode="auto">
          <a:xfrm>
            <a:off x="155575" y="2207360"/>
            <a:ext cx="4031185" cy="2506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Univariate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8915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92" y="1121464"/>
            <a:ext cx="5066215" cy="461507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65FA7-EE40-4665-909B-3932A1720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E19516-415F-4717-B760-CA9B2DEDCBEE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EEF11B-7B0D-4BBD-AE41-8CDD3577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BD07C-19E7-4680-B6C0-FEAB9580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8BD5ED-3750-4AA3-9476-8B1099966362}"/>
              </a:ext>
            </a:extLst>
          </p:cNvPr>
          <p:cNvSpPr/>
          <p:nvPr/>
        </p:nvSpPr>
        <p:spPr>
          <a:xfrm>
            <a:off x="3023828" y="6155643"/>
            <a:ext cx="3096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A1"/>
                </a:solidFill>
              </a:rPr>
              <a:t>Y Yu et al. Scientific reports, 2016 </a:t>
            </a:r>
          </a:p>
        </p:txBody>
      </p:sp>
      <p:cxnSp>
        <p:nvCxnSpPr>
          <p:cNvPr id="6" name="Connecteur droit 5"/>
          <p:cNvCxnSpPr/>
          <p:nvPr/>
        </p:nvCxnSpPr>
        <p:spPr bwMode="auto">
          <a:xfrm>
            <a:off x="2700280" y="4479303"/>
            <a:ext cx="43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Connecteur droit 11"/>
          <p:cNvCxnSpPr/>
          <p:nvPr/>
        </p:nvCxnSpPr>
        <p:spPr bwMode="auto">
          <a:xfrm>
            <a:off x="2700280" y="3645024"/>
            <a:ext cx="43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Univariate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endParaRPr lang="fr-FR" sz="2800" b="1" dirty="0">
              <a:solidFill>
                <a:srgbClr val="FFFF00"/>
              </a:solidFill>
              <a:latin typeface="Trebuchet MS" panose="020B06030202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10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7D638B-1C0E-4CDA-944A-E61F1BAF654D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5536" y="836613"/>
            <a:ext cx="8315886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SE" sz="1200" b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Tow main objectives</a:t>
            </a:r>
          </a:p>
          <a:p>
            <a:pPr algn="just"/>
            <a:endParaRPr lang="en-US" sz="2000" b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Descriptive data analysis (</a:t>
            </a:r>
            <a:r>
              <a:rPr lang="en-US" sz="2000" b="1" dirty="0">
                <a:solidFill>
                  <a:srgbClr val="0000FF"/>
                </a:solidFill>
                <a:latin typeface="Arial Black" panose="020B0A04020102020204" pitchFamily="34" charset="0"/>
              </a:rPr>
              <a:t>Unsupervised learning</a:t>
            </a:r>
            <a:r>
              <a:rPr lang="en-US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)</a:t>
            </a:r>
          </a:p>
          <a:p>
            <a:pPr algn="just"/>
            <a:endParaRPr lang="en-US" sz="1800" b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lvl="1" algn="just"/>
            <a:r>
              <a:rPr lang="en-US" sz="1800" b="1" dirty="0">
                <a:solidFill>
                  <a:srgbClr val="000000"/>
                </a:solidFill>
                <a:latin typeface="Trebuchet MS" panose="020B0603020202020204" pitchFamily="34" charset="0"/>
              </a:rPr>
              <a:t>Mining massive datasets to discover hidden</a:t>
            </a:r>
          </a:p>
          <a:p>
            <a:pPr lvl="1" algn="just"/>
            <a:r>
              <a:rPr lang="en-US" sz="1800" b="1" dirty="0">
                <a:solidFill>
                  <a:srgbClr val="000000"/>
                </a:solidFill>
                <a:latin typeface="Trebuchet MS" panose="020B0603020202020204" pitchFamily="34" charset="0"/>
              </a:rPr>
              <a:t> 	</a:t>
            </a:r>
            <a:r>
              <a:rPr lang="en-US" sz="1800" b="1" i="1" dirty="0">
                <a:solidFill>
                  <a:srgbClr val="000000"/>
                </a:solidFill>
                <a:latin typeface="Trebuchet MS" panose="020B0603020202020204" pitchFamily="34" charset="0"/>
              </a:rPr>
              <a:t>data structures</a:t>
            </a:r>
          </a:p>
          <a:p>
            <a:pPr lvl="1" algn="just"/>
            <a:r>
              <a:rPr lang="en-US" sz="1800" b="1" i="1" dirty="0">
                <a:solidFill>
                  <a:srgbClr val="000000"/>
                </a:solidFill>
                <a:latin typeface="Trebuchet MS" panose="020B0603020202020204" pitchFamily="34" charset="0"/>
              </a:rPr>
              <a:t>	hidden relationships</a:t>
            </a:r>
          </a:p>
          <a:p>
            <a:pPr lvl="1" algn="just"/>
            <a:r>
              <a:rPr lang="en-US" sz="1800" b="1" i="1" dirty="0">
                <a:solidFill>
                  <a:srgbClr val="000000"/>
                </a:solidFill>
                <a:latin typeface="Trebuchet MS" panose="020B0603020202020204" pitchFamily="34" charset="0"/>
              </a:rPr>
              <a:t>	patterns, trends and clusters</a:t>
            </a:r>
          </a:p>
          <a:p>
            <a:pPr lvl="1" algn="just"/>
            <a:r>
              <a:rPr lang="en-US" sz="1800" b="1" i="1" dirty="0">
                <a:solidFill>
                  <a:srgbClr val="000000"/>
                </a:solidFill>
                <a:latin typeface="Trebuchet MS" panose="020B0603020202020204" pitchFamily="34" charset="0"/>
              </a:rPr>
              <a:t>	outliers </a:t>
            </a:r>
          </a:p>
          <a:p>
            <a:pPr marL="446088" lvl="1" algn="just"/>
            <a:r>
              <a:rPr lang="en-US" sz="1800" b="1" dirty="0">
                <a:solidFill>
                  <a:srgbClr val="000000"/>
                </a:solidFill>
                <a:latin typeface="Trebuchet MS" panose="020B0603020202020204" pitchFamily="34" charset="0"/>
              </a:rPr>
              <a:t>Dimension</a:t>
            </a:r>
            <a:r>
              <a:rPr lang="en-US" sz="1800" b="1" i="1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Trebuchet MS" panose="020B0603020202020204" pitchFamily="34" charset="0"/>
              </a:rPr>
              <a:t>reduction</a:t>
            </a:r>
          </a:p>
          <a:p>
            <a:pPr algn="just"/>
            <a:endParaRPr lang="en-US" sz="1800" b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Predictive data analysis (</a:t>
            </a:r>
            <a:r>
              <a:rPr lang="en-US" sz="2000" b="1" dirty="0">
                <a:solidFill>
                  <a:srgbClr val="0000FF"/>
                </a:solidFill>
                <a:latin typeface="Arial Black" panose="020B0A04020102020204" pitchFamily="34" charset="0"/>
              </a:rPr>
              <a:t>Supervised learning</a:t>
            </a:r>
            <a:r>
              <a:rPr lang="en-US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)</a:t>
            </a:r>
          </a:p>
          <a:p>
            <a:pPr algn="just"/>
            <a:endParaRPr lang="en-US" sz="2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lvl="1" algn="just"/>
            <a:r>
              <a:rPr lang="en-US" sz="1800" b="1" dirty="0">
                <a:solidFill>
                  <a:srgbClr val="000000"/>
                </a:solidFill>
                <a:latin typeface="Trebuchet MS" panose="020B0603020202020204" pitchFamily="34" charset="0"/>
              </a:rPr>
              <a:t>Building models for specific tasks using training datasets</a:t>
            </a:r>
          </a:p>
          <a:p>
            <a:pPr lvl="1" algn="just"/>
            <a:r>
              <a:rPr lang="en-US" sz="1800" b="1" dirty="0">
                <a:solidFill>
                  <a:srgbClr val="000000"/>
                </a:solidFill>
                <a:latin typeface="Trebuchet MS" panose="020B0603020202020204" pitchFamily="34" charset="0"/>
              </a:rPr>
              <a:t>	</a:t>
            </a:r>
            <a:r>
              <a:rPr lang="en-US" sz="1800" b="1" i="1" dirty="0">
                <a:solidFill>
                  <a:srgbClr val="000000"/>
                </a:solidFill>
                <a:latin typeface="Trebuchet MS" panose="020B0603020202020204" pitchFamily="34" charset="0"/>
              </a:rPr>
              <a:t>regression</a:t>
            </a:r>
          </a:p>
          <a:p>
            <a:pPr lvl="1" algn="just"/>
            <a:r>
              <a:rPr lang="en-US" sz="1800" b="1" i="1" dirty="0">
                <a:solidFill>
                  <a:srgbClr val="000000"/>
                </a:solidFill>
                <a:latin typeface="Trebuchet MS" panose="020B0603020202020204" pitchFamily="34" charset="0"/>
              </a:rPr>
              <a:t>	classification, </a:t>
            </a:r>
          </a:p>
          <a:p>
            <a:pPr lvl="1" algn="just"/>
            <a:r>
              <a:rPr lang="en-US" sz="1800" b="1" i="1" dirty="0">
                <a:solidFill>
                  <a:srgbClr val="000000"/>
                </a:solidFill>
                <a:latin typeface="Trebuchet MS" panose="020B0603020202020204" pitchFamily="34" charset="0"/>
              </a:rPr>
              <a:t>	pattern recognition</a:t>
            </a:r>
          </a:p>
          <a:p>
            <a:pPr lvl="1" algn="just"/>
            <a:r>
              <a:rPr lang="en-US" sz="1800" b="1" i="1" dirty="0">
                <a:solidFill>
                  <a:srgbClr val="000000"/>
                </a:solidFill>
                <a:latin typeface="Trebuchet MS" panose="020B0603020202020204" pitchFamily="34" charset="0"/>
              </a:rPr>
              <a:t>	machine learning tasks</a:t>
            </a:r>
          </a:p>
          <a:p>
            <a:pPr lvl="1" algn="just"/>
            <a:r>
              <a:rPr lang="en-US" sz="1800" b="1" dirty="0">
                <a:solidFill>
                  <a:srgbClr val="000000"/>
                </a:solidFill>
                <a:latin typeface="Trebuchet MS" panose="020B0603020202020204" pitchFamily="34" charset="0"/>
              </a:rPr>
              <a:t>Assessing the predictive accuracy of the models using new datasets </a:t>
            </a:r>
          </a:p>
          <a:p>
            <a:pPr algn="just"/>
            <a:endParaRPr lang="en-SE" sz="1800" b="1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endParaRPr lang="fr-FR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115944" y="2348880"/>
            <a:ext cx="1008112" cy="115212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6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X</a:t>
            </a:r>
            <a:endParaRPr kumimoji="0" lang="en-US" sz="6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115944" y="4725144"/>
            <a:ext cx="1008112" cy="115212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6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X</a:t>
            </a:r>
            <a:endParaRPr kumimoji="0" lang="en-US" sz="6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244408" y="4725144"/>
            <a:ext cx="720080" cy="1152128"/>
          </a:xfrm>
          <a:prstGeom prst="roundRect">
            <a:avLst/>
          </a:prstGeom>
          <a:solidFill>
            <a:srgbClr val="E38E1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6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Y</a:t>
            </a:r>
            <a:endParaRPr kumimoji="0" lang="en-US" sz="6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167B9B-6149-41D1-8F14-17BA9AB7593D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D4128B-D62B-44C8-8D94-FBE9155A9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8840"/>
            <a:ext cx="8008614" cy="36724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AA7B01-646F-46A9-BFFA-BE621DB0063D}"/>
              </a:ext>
            </a:extLst>
          </p:cNvPr>
          <p:cNvSpPr/>
          <p:nvPr/>
        </p:nvSpPr>
        <p:spPr>
          <a:xfrm>
            <a:off x="1449964" y="5875839"/>
            <a:ext cx="62480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000" b="1" dirty="0">
                <a:solidFill>
                  <a:srgbClr val="0000FF"/>
                </a:solidFill>
              </a:rPr>
              <a:t>Tebani A </a:t>
            </a:r>
            <a:r>
              <a:rPr lang="it-IT" sz="1000" b="1" i="1" dirty="0">
                <a:solidFill>
                  <a:srgbClr val="0000FF"/>
                </a:solidFill>
              </a:rPr>
              <a:t>et.al</a:t>
            </a:r>
            <a:r>
              <a:rPr lang="it-IT" sz="1000" b="1" dirty="0">
                <a:solidFill>
                  <a:srgbClr val="0000FF"/>
                </a:solidFill>
              </a:rPr>
              <a:t>. Int J Mol Sci. 2016 Sep; 17(9): 1. </a:t>
            </a:r>
            <a:endParaRPr lang="fr-FR" sz="1000" b="1" dirty="0">
              <a:solidFill>
                <a:srgbClr val="0000FF"/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endParaRPr lang="fr-FR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2817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2E18B1-4382-43C4-8125-FA7FD353B5EA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23528" y="980686"/>
            <a:ext cx="882047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  <a:buClr>
                <a:srgbClr val="FC110E"/>
              </a:buClr>
            </a:pPr>
            <a:r>
              <a:rPr lang="en-US" altLang="en-US" sz="2000" b="1" kern="0" dirty="0">
                <a:solidFill>
                  <a:srgbClr val="0000FF"/>
                </a:solidFill>
                <a:latin typeface="Arial Black" panose="020B0A04020102020204" pitchFamily="34" charset="0"/>
                <a:ea typeface="ＭＳ Ｐゴシック"/>
                <a:cs typeface="Calibri" panose="020F0502020204030204" pitchFamily="34" charset="0"/>
              </a:rPr>
              <a:t>Clustering</a:t>
            </a:r>
          </a:p>
          <a:p>
            <a:pPr lvl="1" eaLnBrk="0" hangingPunct="0">
              <a:spcBef>
                <a:spcPct val="20000"/>
              </a:spcBef>
              <a:buClr>
                <a:srgbClr val="FC110E"/>
              </a:buClr>
            </a:pPr>
            <a:r>
              <a:rPr lang="en-US" altLang="en-US" sz="2000" b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Organize the 1000s of variables into blocks</a:t>
            </a:r>
          </a:p>
          <a:p>
            <a:pPr lvl="1" eaLnBrk="0" hangingPunct="0">
              <a:spcBef>
                <a:spcPct val="20000"/>
              </a:spcBef>
              <a:buClr>
                <a:srgbClr val="FC110E"/>
              </a:buClr>
            </a:pPr>
            <a:r>
              <a:rPr lang="en-US" altLang="en-US" sz="2000" b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Variables in each block are more homogenous</a:t>
            </a:r>
          </a:p>
          <a:p>
            <a:pPr lvl="1" eaLnBrk="0" hangingPunct="0">
              <a:spcBef>
                <a:spcPct val="20000"/>
              </a:spcBef>
              <a:buClr>
                <a:srgbClr val="FC110E"/>
              </a:buClr>
            </a:pPr>
            <a:r>
              <a:rPr lang="en-US" altLang="en-US" sz="2000" b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Key parameter: similarities (Distance, Spearman, Pearson </a:t>
            </a:r>
            <a:r>
              <a:rPr lang="en-SE" altLang="en-US" sz="2000" b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…</a:t>
            </a:r>
            <a:r>
              <a:rPr lang="en-GB" altLang="en-US" sz="2000" b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)</a:t>
            </a:r>
            <a:endParaRPr lang="en-US" altLang="en-US" sz="2000" b="1" kern="0" dirty="0">
              <a:latin typeface="Trebuchet MS" panose="020B0603020202020204" pitchFamily="34" charset="0"/>
              <a:ea typeface="ＭＳ Ｐゴシック"/>
              <a:cs typeface="Calibri" panose="020F0502020204030204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FC110E"/>
              </a:buClr>
            </a:pPr>
            <a:r>
              <a:rPr lang="en-US" altLang="en-US" sz="2000" b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Similarity between samples - Similarity between clusters</a:t>
            </a:r>
          </a:p>
          <a:p>
            <a:pPr lvl="1" eaLnBrk="0" hangingPunct="0">
              <a:spcBef>
                <a:spcPct val="20000"/>
              </a:spcBef>
              <a:buClr>
                <a:srgbClr val="FC110E"/>
              </a:buClr>
            </a:pPr>
            <a:r>
              <a:rPr lang="en-GB" altLang="en-US" sz="2000" b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Visualization using </a:t>
            </a:r>
            <a:r>
              <a:rPr lang="en-GB" altLang="en-US" sz="2000" b="1" kern="0" dirty="0" err="1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Heatmaps</a:t>
            </a:r>
            <a:endParaRPr lang="en-US" altLang="en-US" sz="2000" b="1" kern="0" dirty="0">
              <a:latin typeface="Trebuchet MS" panose="020B0603020202020204" pitchFamily="34" charset="0"/>
              <a:ea typeface="ＭＳ Ｐゴシック"/>
              <a:cs typeface="Calibri" panose="020F0502020204030204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FC110E"/>
              </a:buClr>
            </a:pPr>
            <a:endParaRPr lang="en-US" altLang="en-US" sz="2000" b="1" kern="0" dirty="0">
              <a:latin typeface="Trebuchet MS" panose="020B060302020202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en-US" sz="2000" b="1" i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K-means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en-US" sz="2000" b="1" i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Hierarchical Methods</a:t>
            </a:r>
          </a:p>
          <a:p>
            <a:pPr lvl="2"/>
            <a:endParaRPr lang="en-US" altLang="en-US" sz="2000" b="1" kern="0" dirty="0">
              <a:latin typeface="Trebuchet MS" panose="020B0603020202020204" pitchFamily="34" charset="0"/>
              <a:ea typeface="ＭＳ Ｐゴシック"/>
              <a:cs typeface="Calibri" panose="020F0502020204030204" pitchFamily="34" charset="0"/>
            </a:endParaRPr>
          </a:p>
          <a:p>
            <a:pPr lvl="0" eaLnBrk="0" hangingPunct="0">
              <a:spcBef>
                <a:spcPct val="20000"/>
              </a:spcBef>
              <a:buClr>
                <a:srgbClr val="FC110E"/>
              </a:buClr>
            </a:pPr>
            <a:r>
              <a:rPr lang="en-US" altLang="en-US" sz="2000" b="1" kern="0" dirty="0">
                <a:solidFill>
                  <a:srgbClr val="0000FF"/>
                </a:solidFill>
                <a:latin typeface="Arial Black" panose="020B0A04020102020204" pitchFamily="34" charset="0"/>
                <a:ea typeface="ＭＳ Ｐゴシック"/>
                <a:cs typeface="Calibri" panose="020F0502020204030204" pitchFamily="34" charset="0"/>
              </a:rPr>
              <a:t>Dimension reduction</a:t>
            </a:r>
          </a:p>
          <a:p>
            <a:pPr lvl="1" eaLnBrk="0" hangingPunct="0">
              <a:spcBef>
                <a:spcPct val="20000"/>
              </a:spcBef>
              <a:buClr>
                <a:srgbClr val="FC110E"/>
              </a:buClr>
            </a:pPr>
            <a:r>
              <a:rPr lang="en-US" altLang="en-US" sz="2000" b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Reduce the high-dimensional data</a:t>
            </a:r>
          </a:p>
          <a:p>
            <a:pPr lvl="1" eaLnBrk="0" hangingPunct="0">
              <a:spcBef>
                <a:spcPct val="20000"/>
              </a:spcBef>
              <a:buClr>
                <a:srgbClr val="FC110E"/>
              </a:buClr>
            </a:pPr>
            <a:r>
              <a:rPr lang="en-US" altLang="en-US" sz="2000" b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</a:rPr>
              <a:t>1000s into low-dimensions (Latent variables)</a:t>
            </a:r>
          </a:p>
          <a:p>
            <a:pPr lvl="1" eaLnBrk="0" hangingPunct="0">
              <a:spcBef>
                <a:spcPct val="20000"/>
              </a:spcBef>
              <a:buClr>
                <a:srgbClr val="FC110E"/>
              </a:buClr>
            </a:pPr>
            <a:endParaRPr lang="en-US" altLang="en-US" sz="2000" b="1" kern="0" dirty="0">
              <a:latin typeface="Trebuchet MS" panose="020B060302020202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371600" lvl="2" indent="-457200" eaLnBrk="0" hangingPunct="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2000" b="1" i="1" kern="0" dirty="0">
                <a:latin typeface="Trebuchet MS" panose="020B0603020202020204" pitchFamily="34" charset="0"/>
                <a:ea typeface="ＭＳ Ｐゴシック"/>
                <a:cs typeface="Calibri" panose="020F0502020204030204" pitchFamily="34" charset="0"/>
                <a:sym typeface="Wingdings" panose="05000000000000000000" pitchFamily="2" charset="2"/>
              </a:rPr>
              <a:t>Principal component analysis (PCA)</a:t>
            </a:r>
            <a:endParaRPr lang="en-US" altLang="en-US" sz="2000" b="1" i="1" kern="0" dirty="0">
              <a:latin typeface="Trebuchet MS" panose="020B060302020202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794639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F1ED68-AC4F-488E-AC13-5FF4F797FD4F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3544A-A301-4734-9B73-5561ACD477F3}"/>
              </a:ext>
            </a:extLst>
          </p:cNvPr>
          <p:cNvSpPr/>
          <p:nvPr/>
        </p:nvSpPr>
        <p:spPr>
          <a:xfrm>
            <a:off x="461656" y="1052736"/>
            <a:ext cx="8220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latin typeface="Trebuchet MS" panose="020B0603020202020204" pitchFamily="34" charset="0"/>
                <a:ea typeface="Times New Roman"/>
              </a:rPr>
              <a:t>Correlation</a:t>
            </a:r>
            <a:r>
              <a:rPr lang="fr-FR" b="1" dirty="0"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latin typeface="Trebuchet MS" panose="020B0603020202020204" pitchFamily="34" charset="0"/>
                <a:ea typeface="Times New Roman"/>
              </a:rPr>
              <a:t>Heatmap</a:t>
            </a:r>
            <a:endParaRPr lang="fr-FR" b="1" dirty="0">
              <a:latin typeface="Trebuchet MS" panose="020B0603020202020204" pitchFamily="34" charset="0"/>
              <a:ea typeface="Times New Roman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Unsupervised learning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AA7B01-646F-46A9-BFFA-BE621DB0063D}"/>
              </a:ext>
            </a:extLst>
          </p:cNvPr>
          <p:cNvSpPr/>
          <p:nvPr/>
        </p:nvSpPr>
        <p:spPr>
          <a:xfrm>
            <a:off x="1449964" y="5875839"/>
            <a:ext cx="62480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000" b="1" dirty="0">
                <a:solidFill>
                  <a:srgbClr val="0000FF"/>
                </a:solidFill>
              </a:rPr>
              <a:t>Tebani A </a:t>
            </a:r>
            <a:r>
              <a:rPr lang="it-IT" sz="1000" b="1" i="1" dirty="0">
                <a:solidFill>
                  <a:srgbClr val="0000FF"/>
                </a:solidFill>
              </a:rPr>
              <a:t>et.al</a:t>
            </a:r>
            <a:r>
              <a:rPr lang="it-IT" sz="1000" b="1" dirty="0">
                <a:solidFill>
                  <a:srgbClr val="0000FF"/>
                </a:solidFill>
              </a:rPr>
              <a:t>. JTRM 2018</a:t>
            </a:r>
            <a:endParaRPr lang="fr-FR" sz="1000" b="1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70F55-D995-470B-9610-F2F89AF23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9" y="1844824"/>
            <a:ext cx="8242506" cy="39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CE6D43-44D5-4D83-B8D7-C80D7F4CAA7F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Outline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3608" y="1052736"/>
            <a:ext cx="68407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Part I - </a:t>
            </a:r>
            <a:r>
              <a:rPr lang="fr-FR" b="1" dirty="0" err="1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Getting</a:t>
            </a:r>
            <a:r>
              <a:rPr lang="fr-FR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 the </a:t>
            </a:r>
            <a:r>
              <a:rPr lang="fr-FR" b="1" dirty="0" err="1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biological</a:t>
            </a:r>
            <a:r>
              <a:rPr lang="fr-FR" b="1" dirty="0">
                <a:solidFill>
                  <a:srgbClr val="C00000"/>
                </a:solidFill>
                <a:latin typeface="Trebuchet MS" panose="020B0603020202020204" pitchFamily="34" charset="0"/>
                <a:ea typeface="Times New Roman"/>
              </a:rPr>
              <a:t> information</a:t>
            </a: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Experimental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Design</a:t>
            </a: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Generation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Analytical</a:t>
            </a: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 technologies</a:t>
            </a: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Preprocessing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b="1" dirty="0" err="1">
                <a:solidFill>
                  <a:srgbClr val="0000A1"/>
                </a:solidFill>
                <a:latin typeface="Trebuchet MS" panose="020B0603020202020204" pitchFamily="34" charset="0"/>
                <a:ea typeface="Times New Roman"/>
              </a:rPr>
              <a:t>cleaning</a:t>
            </a:r>
            <a:endParaRPr lang="fr-FR" b="1" dirty="0">
              <a:solidFill>
                <a:srgbClr val="0000A1"/>
              </a:solidFill>
              <a:latin typeface="Trebuchet MS" panose="020B0603020202020204" pitchFamily="34" charset="0"/>
              <a:ea typeface="Times New Roman"/>
            </a:endParaRPr>
          </a:p>
          <a:p>
            <a:pPr lvl="0">
              <a:lnSpc>
                <a:spcPct val="200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Part II </a:t>
            </a:r>
            <a:r>
              <a:rPr lang="en-SE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–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Machine Learning and Data </a:t>
            </a: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endParaRPr lang="fr-FR" b="1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Univariate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i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vs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Multivariate</a:t>
            </a:r>
            <a:endParaRPr lang="fr-FR" b="1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What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is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meachine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learning</a:t>
            </a:r>
            <a:endParaRPr lang="fr-FR" b="1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Unsupervized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learning</a:t>
            </a:r>
            <a:endParaRPr lang="fr-FR" b="1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Supervized</a:t>
            </a:r>
            <a:r>
              <a:rPr lang="fr-FR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 </a:t>
            </a:r>
            <a:r>
              <a:rPr lang="fr-FR" b="1" dirty="0" err="1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learning</a:t>
            </a:r>
            <a:endParaRPr lang="fr-FR" b="1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Times New Roman"/>
            </a:endParaRPr>
          </a:p>
          <a:p>
            <a:pPr lvl="1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  <a:ea typeface="Times New Roman"/>
              </a:rPr>
              <a:t>Key steps and best practice</a:t>
            </a:r>
            <a:endParaRPr lang="fr-FR" b="1" dirty="0">
              <a:solidFill>
                <a:schemeClr val="bg1">
                  <a:lumMod val="75000"/>
                </a:schemeClr>
              </a:solidFill>
              <a:latin typeface="Trebuchet MS" panose="020B0603020202020204" pitchFamily="34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5909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9BF18B-A870-4E6F-A78A-18CF235BF83D}" type="datetime1">
              <a:rPr lang="fr-FR" smtClean="0">
                <a:solidFill>
                  <a:schemeClr val="bg1"/>
                </a:solidFill>
              </a:rPr>
              <a:t>03/10/2018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solidFill>
                  <a:schemeClr val="bg1"/>
                </a:solidFill>
              </a:rPr>
              <a:t>Dr. Abdellah TEBANI - Metabolomics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>
                <a:solidFill>
                  <a:schemeClr val="bg1"/>
                </a:solidFill>
              </a:rPr>
              <a:pPr/>
              <a:t>40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44824"/>
            <a:ext cx="4608512" cy="3930633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Unsupervised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1666141" y="1241326"/>
            <a:ext cx="5811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CC66"/>
                </a:solidFill>
                <a:latin typeface="Trebuchet MS" panose="020B0603020202020204" pitchFamily="34" charset="0"/>
                <a:ea typeface="Times New Roman"/>
              </a:rPr>
              <a:t>PRINICPAL COMPONENT ANALYSIS (PCA)</a:t>
            </a:r>
            <a:endParaRPr lang="en-US" dirty="0">
              <a:solidFill>
                <a:srgbClr val="FFCC6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35514" y="5808310"/>
            <a:ext cx="5472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CC66"/>
                </a:solidFill>
                <a:latin typeface="Trebuchet MS" panose="020B0603020202020204" pitchFamily="34" charset="0"/>
                <a:ea typeface="Times New Roman"/>
              </a:rPr>
              <a:t>It is always a matter of perspective!!</a:t>
            </a:r>
            <a:endParaRPr lang="en-US" dirty="0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94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CA7134-508A-4CFC-BCDA-6F7C14EA74A5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Unsupervised learning (PCA)</a:t>
            </a: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682625" y="4869160"/>
            <a:ext cx="35942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“Loadings” </a:t>
            </a:r>
            <a:endParaRPr lang="sv-SE" b="1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algn="ctr" eaLnBrk="0" hangingPunct="0"/>
            <a:r>
              <a:rPr lang="sv-SE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Summarises the variation in the variable direction</a:t>
            </a:r>
            <a:endParaRPr lang="en-US" sz="16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1" name="AutoShape 42"/>
          <p:cNvSpPr>
            <a:spLocks noChangeArrowheads="1"/>
          </p:cNvSpPr>
          <p:nvPr/>
        </p:nvSpPr>
        <p:spPr bwMode="auto">
          <a:xfrm>
            <a:off x="4419600" y="251460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 b="1">
              <a:latin typeface="Trebuchet MS" panose="020B0603020202020204" pitchFamily="34" charset="0"/>
            </a:endParaRPr>
          </a:p>
        </p:txBody>
      </p:sp>
      <p:sp>
        <p:nvSpPr>
          <p:cNvPr id="42" name="AutoShape 43"/>
          <p:cNvSpPr>
            <a:spLocks noChangeArrowheads="1"/>
          </p:cNvSpPr>
          <p:nvPr/>
        </p:nvSpPr>
        <p:spPr bwMode="auto">
          <a:xfrm>
            <a:off x="2209800" y="4038600"/>
            <a:ext cx="457200" cy="457200"/>
          </a:xfrm>
          <a:prstGeom prst="downArrow">
            <a:avLst>
              <a:gd name="adj1" fmla="val 50000"/>
              <a:gd name="adj2" fmla="val 25000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 b="1">
              <a:latin typeface="Trebuchet MS" panose="020B0603020202020204" pitchFamily="34" charset="0"/>
            </a:endParaRP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5809853" y="954286"/>
            <a:ext cx="261962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“Scores”</a:t>
            </a:r>
          </a:p>
          <a:p>
            <a:pPr algn="ctr" eaLnBrk="0" hangingPunct="0"/>
            <a:r>
              <a:rPr lang="sv-SE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Summarises the variation</a:t>
            </a:r>
          </a:p>
          <a:p>
            <a:pPr algn="ctr" eaLnBrk="0" hangingPunct="0"/>
            <a:r>
              <a:rPr lang="sv-SE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in the object direction</a:t>
            </a:r>
            <a:endParaRPr lang="en-US" sz="16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0AA89B4-7B5C-4060-9A9A-56C61B69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6" y="1011971"/>
            <a:ext cx="4194412" cy="31701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3EE9AA7-54B3-42B7-85A0-5D731EA4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32" y="4206498"/>
            <a:ext cx="2645893" cy="21215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998584-DCCD-4F4F-8C63-294B73974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778" y="1829029"/>
            <a:ext cx="2627604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73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F51511-5E13-4A5A-8BF1-04F733C06411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Unsupervised learning (PCA)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90800" y="1340768"/>
            <a:ext cx="3289322" cy="3324888"/>
            <a:chOff x="2146774" y="1683515"/>
            <a:chExt cx="3807887" cy="3893740"/>
          </a:xfrm>
        </p:grpSpPr>
        <p:sp>
          <p:nvSpPr>
            <p:cNvPr id="6" name="Line 10"/>
            <p:cNvSpPr>
              <a:spLocks noChangeShapeType="1"/>
            </p:cNvSpPr>
            <p:nvPr/>
          </p:nvSpPr>
          <p:spPr bwMode="auto">
            <a:xfrm>
              <a:off x="3872942" y="1683515"/>
              <a:ext cx="0" cy="2362200"/>
            </a:xfrm>
            <a:prstGeom prst="line">
              <a:avLst/>
            </a:prstGeom>
            <a:ln>
              <a:headEnd type="stealth" w="lg" len="lg"/>
              <a:tailEnd type="non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itchFamily="-111" charset="-128"/>
              </a:endParaRPr>
            </a:p>
          </p:txBody>
        </p:sp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V="1">
              <a:off x="3872942" y="3283715"/>
              <a:ext cx="1828800" cy="762000"/>
            </a:xfrm>
            <a:prstGeom prst="line">
              <a:avLst/>
            </a:prstGeom>
            <a:ln>
              <a:headEnd/>
              <a:tailEnd type="stealth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itchFamily="-111" charset="-128"/>
              </a:endParaRPr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>
              <a:off x="3872942" y="4045715"/>
              <a:ext cx="1981200" cy="914400"/>
            </a:xfrm>
            <a:prstGeom prst="line">
              <a:avLst/>
            </a:prstGeom>
            <a:ln>
              <a:headEnd/>
              <a:tailEnd type="stealth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itchFamily="-111" charset="-128"/>
              </a:endParaRPr>
            </a:p>
          </p:txBody>
        </p:sp>
        <p:sp>
          <p:nvSpPr>
            <p:cNvPr id="26" name="Text Box 33"/>
            <p:cNvSpPr txBox="1">
              <a:spLocks noChangeArrowheads="1"/>
            </p:cNvSpPr>
            <p:nvPr/>
          </p:nvSpPr>
          <p:spPr bwMode="auto">
            <a:xfrm>
              <a:off x="5325963" y="2071878"/>
              <a:ext cx="62869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600" b="1" dirty="0">
                  <a:solidFill>
                    <a:srgbClr val="000000"/>
                  </a:solidFill>
                  <a:latin typeface="Arial Black" panose="020B0A04020102020204" pitchFamily="34" charset="0"/>
                  <a:ea typeface="ＭＳ Ｐゴシック" pitchFamily="-111" charset="-128"/>
                </a:rPr>
                <a:t>PC1</a:t>
              </a:r>
              <a:endParaRPr lang="en-US" sz="1600" b="1" dirty="0">
                <a:solidFill>
                  <a:srgbClr val="000000"/>
                </a:solidFill>
                <a:latin typeface="Arial Black" panose="020B0A040201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087824" y="3523254"/>
              <a:ext cx="1532384" cy="1223392"/>
              <a:chOff x="4021832" y="4263752"/>
              <a:chExt cx="1532384" cy="1223392"/>
            </a:xfrm>
          </p:grpSpPr>
          <p:sp>
            <p:nvSpPr>
              <p:cNvPr id="94" name="Oval 43"/>
              <p:cNvSpPr>
                <a:spLocks noChangeArrowheads="1"/>
              </p:cNvSpPr>
              <p:nvPr/>
            </p:nvSpPr>
            <p:spPr bwMode="auto">
              <a:xfrm>
                <a:off x="4479032" y="525854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5" name="Oval 44"/>
              <p:cNvSpPr>
                <a:spLocks noChangeArrowheads="1"/>
              </p:cNvSpPr>
              <p:nvPr/>
            </p:nvSpPr>
            <p:spPr bwMode="auto">
              <a:xfrm>
                <a:off x="4250432" y="472514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6" name="Oval 45"/>
              <p:cNvSpPr>
                <a:spLocks noChangeArrowheads="1"/>
              </p:cNvSpPr>
              <p:nvPr/>
            </p:nvSpPr>
            <p:spPr bwMode="auto">
              <a:xfrm>
                <a:off x="4021832" y="510614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7" name="Oval 46"/>
              <p:cNvSpPr>
                <a:spLocks noChangeArrowheads="1"/>
              </p:cNvSpPr>
              <p:nvPr/>
            </p:nvSpPr>
            <p:spPr bwMode="auto">
              <a:xfrm>
                <a:off x="4783832" y="502994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8" name="Oval 47"/>
              <p:cNvSpPr>
                <a:spLocks noChangeArrowheads="1"/>
              </p:cNvSpPr>
              <p:nvPr/>
            </p:nvSpPr>
            <p:spPr bwMode="auto">
              <a:xfrm>
                <a:off x="4021832" y="541094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sv-SE" sz="2400" b="0">
                  <a:latin typeface="Times New Roman" pitchFamily="-111" charset="0"/>
                </a:endParaRPr>
              </a:p>
            </p:txBody>
          </p:sp>
          <p:sp>
            <p:nvSpPr>
              <p:cNvPr id="99" name="Oval 48"/>
              <p:cNvSpPr>
                <a:spLocks noChangeArrowheads="1"/>
              </p:cNvSpPr>
              <p:nvPr/>
            </p:nvSpPr>
            <p:spPr bwMode="auto">
              <a:xfrm>
                <a:off x="4326632" y="495374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0" name="Oval 49"/>
              <p:cNvSpPr>
                <a:spLocks noChangeArrowheads="1"/>
              </p:cNvSpPr>
              <p:nvPr/>
            </p:nvSpPr>
            <p:spPr bwMode="auto">
              <a:xfrm>
                <a:off x="4631432" y="487754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1" name="Oval 50"/>
              <p:cNvSpPr>
                <a:spLocks noChangeArrowheads="1"/>
              </p:cNvSpPr>
              <p:nvPr/>
            </p:nvSpPr>
            <p:spPr bwMode="auto">
              <a:xfrm>
                <a:off x="4571550" y="466439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sv-SE" sz="2400" b="0">
                  <a:latin typeface="Times New Roman" pitchFamily="-111" charset="0"/>
                </a:endParaRPr>
              </a:p>
            </p:txBody>
          </p:sp>
          <p:sp>
            <p:nvSpPr>
              <p:cNvPr id="102" name="Oval 51"/>
              <p:cNvSpPr>
                <a:spLocks noChangeArrowheads="1"/>
              </p:cNvSpPr>
              <p:nvPr/>
            </p:nvSpPr>
            <p:spPr bwMode="auto">
              <a:xfrm>
                <a:off x="4800150" y="504539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3" name="Oval 52"/>
              <p:cNvSpPr>
                <a:spLocks noChangeArrowheads="1"/>
              </p:cNvSpPr>
              <p:nvPr/>
            </p:nvSpPr>
            <p:spPr bwMode="auto">
              <a:xfrm>
                <a:off x="4952550" y="428339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4" name="Oval 53"/>
              <p:cNvSpPr>
                <a:spLocks noChangeArrowheads="1"/>
              </p:cNvSpPr>
              <p:nvPr/>
            </p:nvSpPr>
            <p:spPr bwMode="auto">
              <a:xfrm>
                <a:off x="4647750" y="435959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5" name="Oval 54"/>
              <p:cNvSpPr>
                <a:spLocks noChangeArrowheads="1"/>
              </p:cNvSpPr>
              <p:nvPr/>
            </p:nvSpPr>
            <p:spPr bwMode="auto">
              <a:xfrm>
                <a:off x="4800150" y="451199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6" name="Oval 55"/>
              <p:cNvSpPr>
                <a:spLocks noChangeArrowheads="1"/>
              </p:cNvSpPr>
              <p:nvPr/>
            </p:nvSpPr>
            <p:spPr bwMode="auto">
              <a:xfrm>
                <a:off x="4952550" y="466439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sv-SE" sz="2400" b="0">
                  <a:latin typeface="Times New Roman" pitchFamily="-111" charset="0"/>
                </a:endParaRPr>
              </a:p>
            </p:txBody>
          </p:sp>
          <p:sp>
            <p:nvSpPr>
              <p:cNvPr id="107" name="Oval 56"/>
              <p:cNvSpPr>
                <a:spLocks noChangeArrowheads="1"/>
              </p:cNvSpPr>
              <p:nvPr/>
            </p:nvSpPr>
            <p:spPr bwMode="auto">
              <a:xfrm>
                <a:off x="5020816" y="4720952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8" name="Oval 57"/>
              <p:cNvSpPr>
                <a:spLocks noChangeArrowheads="1"/>
              </p:cNvSpPr>
              <p:nvPr/>
            </p:nvSpPr>
            <p:spPr bwMode="auto">
              <a:xfrm>
                <a:off x="5257350" y="458819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9" name="Oval 58"/>
              <p:cNvSpPr>
                <a:spLocks noChangeArrowheads="1"/>
              </p:cNvSpPr>
              <p:nvPr/>
            </p:nvSpPr>
            <p:spPr bwMode="auto">
              <a:xfrm>
                <a:off x="4716016" y="4568552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0" name="Oval 59"/>
              <p:cNvSpPr>
                <a:spLocks noChangeArrowheads="1"/>
              </p:cNvSpPr>
              <p:nvPr/>
            </p:nvSpPr>
            <p:spPr bwMode="auto">
              <a:xfrm>
                <a:off x="5173216" y="4416152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1" name="Oval 60"/>
              <p:cNvSpPr>
                <a:spLocks noChangeArrowheads="1"/>
              </p:cNvSpPr>
              <p:nvPr/>
            </p:nvSpPr>
            <p:spPr bwMode="auto">
              <a:xfrm>
                <a:off x="5401816" y="4644752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2" name="Oval 61"/>
              <p:cNvSpPr>
                <a:spLocks noChangeArrowheads="1"/>
              </p:cNvSpPr>
              <p:nvPr/>
            </p:nvSpPr>
            <p:spPr bwMode="auto">
              <a:xfrm flipH="1" flipV="1">
                <a:off x="5478016" y="4263752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3" name="Oval 62"/>
              <p:cNvSpPr>
                <a:spLocks noChangeArrowheads="1"/>
              </p:cNvSpPr>
              <p:nvPr/>
            </p:nvSpPr>
            <p:spPr bwMode="auto">
              <a:xfrm>
                <a:off x="4783832" y="525854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4" name="Oval 63"/>
              <p:cNvSpPr>
                <a:spLocks noChangeArrowheads="1"/>
              </p:cNvSpPr>
              <p:nvPr/>
            </p:nvSpPr>
            <p:spPr bwMode="auto">
              <a:xfrm>
                <a:off x="5181150" y="489299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" name="Oval 64"/>
              <p:cNvSpPr>
                <a:spLocks noChangeArrowheads="1"/>
              </p:cNvSpPr>
              <p:nvPr/>
            </p:nvSpPr>
            <p:spPr bwMode="auto">
              <a:xfrm>
                <a:off x="4868416" y="4339952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6" name="Oval 65"/>
              <p:cNvSpPr>
                <a:spLocks noChangeArrowheads="1"/>
              </p:cNvSpPr>
              <p:nvPr/>
            </p:nvSpPr>
            <p:spPr bwMode="auto">
              <a:xfrm>
                <a:off x="4342950" y="466439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21" name="Line 104"/>
            <p:cNvSpPr>
              <a:spLocks noChangeShapeType="1"/>
            </p:cNvSpPr>
            <p:nvPr/>
          </p:nvSpPr>
          <p:spPr bwMode="auto">
            <a:xfrm flipV="1">
              <a:off x="2195736" y="2420888"/>
              <a:ext cx="3384375" cy="3156367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none" w="med" len="med"/>
              <a:tailEnd type="stealth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3" name="Text Box 33"/>
            <p:cNvSpPr txBox="1">
              <a:spLocks noChangeArrowheads="1"/>
            </p:cNvSpPr>
            <p:nvPr/>
          </p:nvSpPr>
          <p:spPr bwMode="auto">
            <a:xfrm>
              <a:off x="2146774" y="2375454"/>
              <a:ext cx="62869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600" b="1" dirty="0">
                  <a:solidFill>
                    <a:srgbClr val="000000"/>
                  </a:solidFill>
                  <a:latin typeface="Arial Black" panose="020B0A04020102020204" pitchFamily="34" charset="0"/>
                  <a:ea typeface="ＭＳ Ｐゴシック" pitchFamily="-111" charset="-128"/>
                </a:rPr>
                <a:t>PC2</a:t>
              </a:r>
              <a:endParaRPr lang="en-US" sz="1600" b="1" dirty="0">
                <a:solidFill>
                  <a:srgbClr val="000000"/>
                </a:solidFill>
                <a:latin typeface="Arial Black" panose="020B0A04020102020204" pitchFamily="34" charset="0"/>
                <a:ea typeface="ＭＳ Ｐゴシック" pitchFamily="-111" charset="-128"/>
              </a:endParaRPr>
            </a:p>
          </p:txBody>
        </p:sp>
        <p:sp>
          <p:nvSpPr>
            <p:cNvPr id="117" name="Line 104"/>
            <p:cNvSpPr>
              <a:spLocks noChangeShapeType="1"/>
            </p:cNvSpPr>
            <p:nvPr/>
          </p:nvSpPr>
          <p:spPr bwMode="auto">
            <a:xfrm flipH="1" flipV="1">
              <a:off x="2647962" y="2695041"/>
              <a:ext cx="2512559" cy="258995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none" w="med" len="med"/>
              <a:tailEnd type="stealth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18" name="Rectangle 49"/>
          <p:cNvSpPr txBox="1">
            <a:spLocks noChangeArrowheads="1"/>
          </p:cNvSpPr>
          <p:nvPr/>
        </p:nvSpPr>
        <p:spPr>
          <a:xfrm>
            <a:off x="5440244" y="984032"/>
            <a:ext cx="3704217" cy="4578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GB" sz="1800" b="1" kern="0" dirty="0">
                <a:latin typeface="Trebuchet MS" panose="020B0603020202020204" pitchFamily="34" charset="0"/>
                <a:ea typeface="ＭＳ Ｐゴシック" pitchFamily="-111" charset="-128"/>
              </a:rPr>
              <a:t>1</a:t>
            </a:r>
            <a:r>
              <a:rPr lang="en-GB" sz="1800" b="1" kern="0" baseline="30000" dirty="0">
                <a:latin typeface="Trebuchet MS" panose="020B0603020202020204" pitchFamily="34" charset="0"/>
                <a:ea typeface="ＭＳ Ｐゴシック" pitchFamily="-111" charset="-128"/>
              </a:rPr>
              <a:t>st</a:t>
            </a:r>
            <a:r>
              <a:rPr lang="en-GB" sz="1800" b="1" kern="0" dirty="0">
                <a:latin typeface="Trebuchet MS" panose="020B0603020202020204" pitchFamily="34" charset="0"/>
                <a:ea typeface="ＭＳ Ｐゴシック" pitchFamily="-111" charset="-128"/>
              </a:rPr>
              <a:t> principal component follows largest variation in data</a:t>
            </a:r>
          </a:p>
          <a:p>
            <a:pPr marL="0" indent="0" eaLnBrk="1" hangingPunct="1">
              <a:buNone/>
            </a:pPr>
            <a:endParaRPr lang="en-GB" sz="1600" b="1" kern="0" dirty="0">
              <a:latin typeface="Trebuchet MS" panose="020B0603020202020204" pitchFamily="34" charset="0"/>
              <a:ea typeface="ＭＳ Ｐゴシック" pitchFamily="-111" charset="-128"/>
            </a:endParaRPr>
          </a:p>
        </p:txBody>
      </p:sp>
      <p:sp>
        <p:nvSpPr>
          <p:cNvPr id="123" name="Rectangle 54"/>
          <p:cNvSpPr>
            <a:spLocks noChangeArrowheads="1"/>
          </p:cNvSpPr>
          <p:nvPr/>
        </p:nvSpPr>
        <p:spPr bwMode="auto">
          <a:xfrm>
            <a:off x="160329" y="1070714"/>
            <a:ext cx="3105939" cy="1557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GB" sz="1800" b="1" dirty="0">
                <a:latin typeface="Trebuchet MS" panose="020B0603020202020204" pitchFamily="34" charset="0"/>
              </a:rPr>
              <a:t>2</a:t>
            </a:r>
            <a:r>
              <a:rPr lang="en-GB" sz="1800" b="1" baseline="30000" dirty="0">
                <a:latin typeface="Trebuchet MS" panose="020B0603020202020204" pitchFamily="34" charset="0"/>
              </a:rPr>
              <a:t>nd</a:t>
            </a:r>
            <a:r>
              <a:rPr lang="en-GB" sz="1800" b="1" dirty="0">
                <a:latin typeface="Trebuchet MS" panose="020B0603020202020204" pitchFamily="34" charset="0"/>
              </a:rPr>
              <a:t> principal component follows largest variation</a:t>
            </a:r>
            <a:r>
              <a:rPr lang="en-GB" sz="1800" b="1" i="1" dirty="0">
                <a:latin typeface="Trebuchet MS" panose="020B0603020202020204" pitchFamily="34" charset="0"/>
              </a:rPr>
              <a:t> </a:t>
            </a:r>
            <a:r>
              <a:rPr lang="en-GB" sz="1800" b="1" dirty="0">
                <a:latin typeface="Trebuchet MS" panose="020B0603020202020204" pitchFamily="34" charset="0"/>
              </a:rPr>
              <a:t>which is</a:t>
            </a:r>
            <a:r>
              <a:rPr lang="en-GB" sz="1800" b="1" i="1" dirty="0">
                <a:latin typeface="Trebuchet MS" panose="020B0603020202020204" pitchFamily="34" charset="0"/>
              </a:rPr>
              <a:t> </a:t>
            </a:r>
            <a:r>
              <a:rPr lang="en-GB" sz="1800" b="1" i="1" dirty="0">
                <a:solidFill>
                  <a:srgbClr val="FF0000"/>
                </a:solidFill>
                <a:latin typeface="Trebuchet MS" panose="020B0603020202020204" pitchFamily="34" charset="0"/>
              </a:rPr>
              <a:t>perpendicular</a:t>
            </a:r>
            <a:r>
              <a:rPr lang="en-GB" sz="1800" b="1" i="1" dirty="0">
                <a:latin typeface="Trebuchet MS" panose="020B0603020202020204" pitchFamily="34" charset="0"/>
              </a:rPr>
              <a:t> (orthogonal) </a:t>
            </a:r>
            <a:r>
              <a:rPr lang="en-GB" sz="1800" b="1" dirty="0">
                <a:latin typeface="Trebuchet MS" panose="020B0603020202020204" pitchFamily="34" charset="0"/>
              </a:rPr>
              <a:t>to 1</a:t>
            </a:r>
            <a:r>
              <a:rPr lang="en-GB" sz="1800" b="1" baseline="30000" dirty="0">
                <a:latin typeface="Trebuchet MS" panose="020B0603020202020204" pitchFamily="34" charset="0"/>
              </a:rPr>
              <a:t>st</a:t>
            </a:r>
            <a:r>
              <a:rPr lang="en-GB" sz="1800" b="1" dirty="0">
                <a:latin typeface="Trebuchet MS" panose="020B0603020202020204" pitchFamily="34" charset="0"/>
              </a:rPr>
              <a:t> component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47134" y="4675657"/>
            <a:ext cx="85792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endParaRPr lang="en-GB" sz="2000" b="1" i="1" dirty="0">
              <a:solidFill>
                <a:srgbClr val="000000"/>
              </a:solidFill>
              <a:latin typeface="Arial" charset="0"/>
              <a:ea typeface="ＭＳ Ｐゴシック" pitchFamily="-111" charset="-128"/>
            </a:endParaRPr>
          </a:p>
          <a:p>
            <a:pPr lvl="0" eaLnBrk="0" hangingPunct="0"/>
            <a:r>
              <a:rPr lang="en-GB" sz="2000" b="1" i="1" dirty="0">
                <a:solidFill>
                  <a:srgbClr val="000000"/>
                </a:solidFill>
                <a:latin typeface="Arial" charset="0"/>
                <a:ea typeface="ＭＳ Ｐゴシック" pitchFamily="-111" charset="-128"/>
              </a:rPr>
              <a:t>Loading </a:t>
            </a:r>
            <a:r>
              <a:rPr lang="en-GB" sz="2000" b="1" dirty="0">
                <a:solidFill>
                  <a:srgbClr val="000000"/>
                </a:solidFill>
                <a:latin typeface="Arial" charset="0"/>
                <a:ea typeface="ＭＳ Ｐゴシック" pitchFamily="-111" charset="-128"/>
              </a:rPr>
              <a:t>= weight of original variable in a principal component</a:t>
            </a:r>
          </a:p>
          <a:p>
            <a:pPr lvl="0" eaLnBrk="0" hangingPunct="0"/>
            <a:endParaRPr lang="en-GB" sz="2000" b="1" i="1" dirty="0">
              <a:solidFill>
                <a:srgbClr val="000000"/>
              </a:solidFill>
              <a:latin typeface="Arial" charset="0"/>
              <a:ea typeface="ＭＳ Ｐゴシック" pitchFamily="-111" charset="-128"/>
            </a:endParaRPr>
          </a:p>
          <a:p>
            <a:pPr lvl="0" eaLnBrk="0" hangingPunct="0"/>
            <a:r>
              <a:rPr lang="en-GB" sz="2000" b="1" i="1" dirty="0">
                <a:solidFill>
                  <a:srgbClr val="000000"/>
                </a:solidFill>
                <a:latin typeface="Arial" charset="0"/>
                <a:ea typeface="ＭＳ Ｐゴシック" pitchFamily="-111" charset="-128"/>
              </a:rPr>
              <a:t>Score = distance from projection of a point on a component to origin</a:t>
            </a:r>
          </a:p>
          <a:p>
            <a:pPr lvl="0" eaLnBrk="0" hangingPunct="0"/>
            <a:endParaRPr lang="en-GB" sz="2000" b="1" dirty="0">
              <a:solidFill>
                <a:srgbClr val="000000"/>
              </a:solidFill>
              <a:latin typeface="Times New Roman" pitchFamily="-111" charset="0"/>
              <a:ea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4176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E09490-B5C0-484D-A283-1A01838620F3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6" name="PCA_be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624" y="1153760"/>
            <a:ext cx="6998747" cy="514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Unsupervised learning (PCA)</a:t>
            </a:r>
          </a:p>
        </p:txBody>
      </p:sp>
    </p:spTree>
    <p:extLst>
      <p:ext uri="{BB962C8B-B14F-4D97-AF65-F5344CB8AC3E}">
        <p14:creationId xmlns:p14="http://schemas.microsoft.com/office/powerpoint/2010/main" val="2999339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616923-3C32-4488-951C-02091EAE6F7E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196752"/>
            <a:ext cx="8142076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PCA models directions of greatest variation in data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PCA performs </a:t>
            </a:r>
            <a:r>
              <a:rPr lang="en-GB" sz="2400" b="1" i="1" kern="0" dirty="0">
                <a:latin typeface="Trebuchet MS" panose="020B0603020202020204" pitchFamily="34" charset="0"/>
                <a:ea typeface="ＭＳ Ｐゴシック" pitchFamily="-111" charset="-128"/>
              </a:rPr>
              <a:t>dimension reduction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i="1" kern="0" dirty="0">
                <a:latin typeface="Trebuchet MS" panose="020B0603020202020204" pitchFamily="34" charset="0"/>
                <a:ea typeface="ＭＳ Ｐゴシック" pitchFamily="-111" charset="-128"/>
              </a:rPr>
              <a:t>Scores</a:t>
            </a: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 describe variation between objects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Strong outliers are visible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i="1" kern="0" dirty="0">
                <a:latin typeface="Trebuchet MS" panose="020B0603020202020204" pitchFamily="34" charset="0"/>
                <a:ea typeface="ＭＳ Ｐゴシック" pitchFamily="-111" charset="-128"/>
              </a:rPr>
              <a:t>Loadings</a:t>
            </a: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 describe importance of variables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i="1" kern="0" dirty="0">
                <a:latin typeface="Trebuchet MS" panose="020B0603020202020204" pitchFamily="34" charset="0"/>
                <a:ea typeface="ＭＳ Ｐゴシック" pitchFamily="-111" charset="-128"/>
              </a:rPr>
              <a:t>Residuals </a:t>
            </a: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describe </a:t>
            </a:r>
            <a:r>
              <a:rPr lang="en-GB" sz="2400" b="1" kern="0" dirty="0" err="1">
                <a:latin typeface="Trebuchet MS" panose="020B0603020202020204" pitchFamily="34" charset="0"/>
                <a:ea typeface="ＭＳ Ｐゴシック" pitchFamily="-111" charset="-128"/>
              </a:rPr>
              <a:t>unmodelled</a:t>
            </a: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 variation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b="1" kern="0" dirty="0">
                <a:solidFill>
                  <a:srgbClr val="FF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Limits</a:t>
            </a: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: based on orthogonality not on the independence of the components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Unsupervised learning (PCA)</a:t>
            </a:r>
          </a:p>
        </p:txBody>
      </p:sp>
    </p:spTree>
    <p:extLst>
      <p:ext uri="{BB962C8B-B14F-4D97-AF65-F5344CB8AC3E}">
        <p14:creationId xmlns:p14="http://schemas.microsoft.com/office/powerpoint/2010/main" val="3938229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FCBA37-4F60-4AA6-8D91-8D52C48A06CC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D5E9F-46BA-488C-8365-9C7A20B3020B}"/>
              </a:ext>
            </a:extLst>
          </p:cNvPr>
          <p:cNvSpPr/>
          <p:nvPr/>
        </p:nvSpPr>
        <p:spPr>
          <a:xfrm>
            <a:off x="0" y="3992652"/>
            <a:ext cx="3726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6000" b="1" dirty="0">
                <a:solidFill>
                  <a:srgbClr val="FF0000"/>
                </a:solidFill>
                <a:latin typeface="Arial Black" panose="020B0A04020102020204" pitchFamily="34" charset="0"/>
                <a:ea typeface="Times New Roman"/>
              </a:rPr>
              <a:t>f(x) = 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8DD309E-ABCD-4D09-9B13-A5AF0BDAA5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0"/>
          <a:stretch/>
        </p:blipFill>
        <p:spPr>
          <a:xfrm>
            <a:off x="457200" y="1304043"/>
            <a:ext cx="2998866" cy="2776993"/>
          </a:xfrm>
          <a:prstGeom prst="rect">
            <a:avLst/>
          </a:prstGeom>
        </p:spPr>
      </p:pic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Supervised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2752" y="4978181"/>
            <a:ext cx="63016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en-GB" sz="1800" b="1" i="1" kern="0" dirty="0">
                <a:solidFill>
                  <a:srgbClr val="0000FF"/>
                </a:solidFill>
                <a:latin typeface="Trebuchet MS" panose="020B0603020202020204" pitchFamily="34" charset="0"/>
                <a:ea typeface="ＭＳ Ｐゴシック" pitchFamily="-111" charset="-128"/>
              </a:rPr>
              <a:t>Supervised</a:t>
            </a:r>
            <a:r>
              <a:rPr lang="en-GB" sz="1800" b="1" kern="0" dirty="0">
                <a:solidFill>
                  <a:srgbClr val="0000FF"/>
                </a:solidFill>
                <a:latin typeface="Trebuchet MS" panose="020B0603020202020204" pitchFamily="34" charset="0"/>
                <a:ea typeface="ＭＳ Ｐゴシック" pitchFamily="-111" charset="-128"/>
              </a:rPr>
              <a:t> = algorithm does know true answer </a:t>
            </a:r>
          </a:p>
          <a:p>
            <a:pPr lvl="1">
              <a:lnSpc>
                <a:spcPct val="90000"/>
              </a:lnSpc>
            </a:pPr>
            <a:r>
              <a:rPr lang="en-GB" sz="1600" b="1" kern="0" dirty="0">
                <a:solidFill>
                  <a:srgbClr val="00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Attempt to find rule which predicts output for given input</a:t>
            </a:r>
            <a:endParaRPr lang="en-SE" sz="1600" b="1" kern="0" dirty="0">
              <a:solidFill>
                <a:srgbClr val="000000"/>
              </a:solidFill>
              <a:latin typeface="Trebuchet MS" panose="020B0603020202020204" pitchFamily="34" charset="0"/>
              <a:ea typeface="ＭＳ Ｐゴシック" pitchFamily="-111" charset="-128"/>
            </a:endParaRPr>
          </a:p>
          <a:p>
            <a:pPr lvl="1">
              <a:lnSpc>
                <a:spcPct val="90000"/>
              </a:lnSpc>
            </a:pPr>
            <a:endParaRPr lang="en-GB" sz="1600" b="1" kern="0" dirty="0">
              <a:solidFill>
                <a:srgbClr val="000000"/>
              </a:solidFill>
              <a:latin typeface="Trebuchet MS" panose="020B0603020202020204" pitchFamily="34" charset="0"/>
              <a:ea typeface="ＭＳ Ｐゴシック" pitchFamily="-111" charset="-128"/>
            </a:endParaRPr>
          </a:p>
          <a:p>
            <a:pPr>
              <a:lnSpc>
                <a:spcPct val="90000"/>
              </a:lnSpc>
            </a:pPr>
            <a:r>
              <a:rPr lang="en-GB" sz="1800" b="1" i="1" kern="0" dirty="0">
                <a:solidFill>
                  <a:srgbClr val="0000FF"/>
                </a:solidFill>
                <a:latin typeface="Trebuchet MS" panose="020B0603020202020204" pitchFamily="34" charset="0"/>
                <a:ea typeface="ＭＳ Ｐゴシック" pitchFamily="-111" charset="-128"/>
              </a:rPr>
              <a:t>Two cases</a:t>
            </a:r>
          </a:p>
          <a:p>
            <a:pPr lvl="1">
              <a:lnSpc>
                <a:spcPct val="90000"/>
              </a:lnSpc>
            </a:pPr>
            <a:r>
              <a:rPr lang="en-GB" sz="1600" b="1" kern="0" dirty="0">
                <a:solidFill>
                  <a:srgbClr val="FF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Classification</a:t>
            </a:r>
            <a:r>
              <a:rPr lang="en-SE" sz="1600" b="1" kern="0" dirty="0">
                <a:solidFill>
                  <a:srgbClr val="00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 -</a:t>
            </a:r>
            <a:r>
              <a:rPr lang="en-GB" sz="1600" b="1" kern="0" dirty="0">
                <a:solidFill>
                  <a:srgbClr val="00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 output is </a:t>
            </a:r>
            <a:r>
              <a:rPr lang="en-SE" sz="1600" b="1" kern="0" dirty="0">
                <a:solidFill>
                  <a:srgbClr val="FF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discrete</a:t>
            </a:r>
            <a:r>
              <a:rPr lang="en-SE" sz="1600" b="1" kern="0" dirty="0">
                <a:solidFill>
                  <a:srgbClr val="00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 </a:t>
            </a:r>
            <a:r>
              <a:rPr lang="en-GB" sz="1600" b="1" kern="0" dirty="0">
                <a:solidFill>
                  <a:srgbClr val="00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(Class label)</a:t>
            </a:r>
          </a:p>
          <a:p>
            <a:pPr lvl="1">
              <a:lnSpc>
                <a:spcPct val="90000"/>
              </a:lnSpc>
            </a:pPr>
            <a:r>
              <a:rPr lang="en-GB" sz="1600" b="1" kern="0" dirty="0">
                <a:solidFill>
                  <a:srgbClr val="FF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Regression</a:t>
            </a:r>
            <a:r>
              <a:rPr lang="en-SE" sz="1600" b="1" kern="0" dirty="0">
                <a:solidFill>
                  <a:srgbClr val="00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 - </a:t>
            </a:r>
            <a:r>
              <a:rPr lang="en-GB" sz="1600" b="1" kern="0" dirty="0">
                <a:solidFill>
                  <a:srgbClr val="00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output is </a:t>
            </a:r>
            <a:r>
              <a:rPr lang="en-GB" sz="1600" b="1" kern="0" dirty="0">
                <a:solidFill>
                  <a:srgbClr val="FF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continuous</a:t>
            </a:r>
            <a:r>
              <a:rPr lang="en-GB" sz="1600" b="1" kern="0" dirty="0">
                <a:solidFill>
                  <a:srgbClr val="00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E6F3A9-36A9-43F0-A6D0-2FB118694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855"/>
          <a:stretch/>
        </p:blipFill>
        <p:spPr>
          <a:xfrm>
            <a:off x="3757691" y="911603"/>
            <a:ext cx="5303980" cy="38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57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86566B-524C-4608-B174-4BEC0BA694AB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78A147-D32A-4B83-9717-DEC6DE687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604826"/>
            <a:ext cx="2651990" cy="2328874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99839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A8C8EB-F6B7-494A-9FA9-BD930E0AB36C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6BF504-6FBD-4E04-AAB6-CF5C491FF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6363"/>
            <a:ext cx="33496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62D57-DA6D-4827-8ED6-EBC4C087E6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24" y="1706363"/>
            <a:ext cx="33496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3B148-B535-4A83-9D0C-73CCEE9D60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95328"/>
            <a:ext cx="3349600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62BFB3-0F3D-4BB4-9AD6-D7C507F701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46" y="4095328"/>
            <a:ext cx="3349600" cy="2286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D3F6DDE-BF45-4419-AA27-CD47992C77D5}"/>
              </a:ext>
            </a:extLst>
          </p:cNvPr>
          <p:cNvSpPr/>
          <p:nvPr/>
        </p:nvSpPr>
        <p:spPr>
          <a:xfrm>
            <a:off x="5114442" y="6337706"/>
            <a:ext cx="320197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0000A1"/>
                </a:solidFill>
                <a:hlinkClick r:id="rId7"/>
              </a:rPr>
              <a:t>https://jawbone.com/blog/classifying-steps-machine-learning/</a:t>
            </a:r>
            <a:r>
              <a:rPr lang="en-US" sz="800" b="1" dirty="0">
                <a:solidFill>
                  <a:srgbClr val="0000A1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9E0D1-60ED-4425-B310-1920C6BD244F}"/>
              </a:ext>
            </a:extLst>
          </p:cNvPr>
          <p:cNvSpPr txBox="1"/>
          <p:nvPr/>
        </p:nvSpPr>
        <p:spPr>
          <a:xfrm>
            <a:off x="179512" y="2341532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solidFill>
                  <a:srgbClr val="002060"/>
                </a:solidFill>
                <a:latin typeface="Arial Black" panose="020B0A04020102020204" pitchFamily="34" charset="0"/>
              </a:rPr>
              <a:t>1</a:t>
            </a:r>
            <a:endParaRPr lang="en-US" sz="60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9BAC18-5CAC-4BDB-A31C-BA78AC04FB9A}"/>
              </a:ext>
            </a:extLst>
          </p:cNvPr>
          <p:cNvSpPr txBox="1"/>
          <p:nvPr/>
        </p:nvSpPr>
        <p:spPr>
          <a:xfrm>
            <a:off x="4381845" y="2341532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solidFill>
                  <a:srgbClr val="002060"/>
                </a:solidFill>
                <a:latin typeface="Arial Black" panose="020B0A04020102020204" pitchFamily="34" charset="0"/>
              </a:rPr>
              <a:t>2</a:t>
            </a:r>
            <a:endParaRPr lang="en-US" sz="60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32169-7F86-4C2F-853E-1B444A43B33B}"/>
              </a:ext>
            </a:extLst>
          </p:cNvPr>
          <p:cNvSpPr txBox="1"/>
          <p:nvPr/>
        </p:nvSpPr>
        <p:spPr>
          <a:xfrm>
            <a:off x="179512" y="4730497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solidFill>
                  <a:srgbClr val="002060"/>
                </a:solidFill>
                <a:latin typeface="Arial Black" panose="020B0A04020102020204" pitchFamily="34" charset="0"/>
              </a:rPr>
              <a:t>3</a:t>
            </a:r>
            <a:endParaRPr lang="en-US" sz="60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95FD8A-A512-4F3D-804A-B130022BF8F1}"/>
              </a:ext>
            </a:extLst>
          </p:cNvPr>
          <p:cNvSpPr txBox="1"/>
          <p:nvPr/>
        </p:nvSpPr>
        <p:spPr>
          <a:xfrm>
            <a:off x="4347355" y="4730497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solidFill>
                  <a:srgbClr val="002060"/>
                </a:solidFill>
                <a:latin typeface="Arial Black" panose="020B0A04020102020204" pitchFamily="34" charset="0"/>
              </a:rPr>
              <a:t>4</a:t>
            </a:r>
            <a:endParaRPr lang="en-US" sz="60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14817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4A67F4-1F04-47B4-A294-752AA1E73C26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3F6DDE-BF45-4419-AA27-CD47992C77D5}"/>
              </a:ext>
            </a:extLst>
          </p:cNvPr>
          <p:cNvSpPr/>
          <p:nvPr/>
        </p:nvSpPr>
        <p:spPr>
          <a:xfrm>
            <a:off x="5114442" y="6337706"/>
            <a:ext cx="320197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0000A1"/>
                </a:solidFill>
                <a:hlinkClick r:id="rId3"/>
              </a:rPr>
              <a:t>https://jawbone.com/blog/classifying-steps-machine-learning/</a:t>
            </a:r>
            <a:r>
              <a:rPr lang="en-US" sz="800" b="1" dirty="0">
                <a:solidFill>
                  <a:srgbClr val="0000A1"/>
                </a:solidFill>
              </a:rPr>
              <a:t> </a:t>
            </a: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Supervised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187624" y="1430869"/>
            <a:ext cx="73448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rebuchet MS" panose="020B0603020202020204" pitchFamily="34" charset="0"/>
              </a:rPr>
              <a:t>Linear Discriminant Analysis</a:t>
            </a:r>
          </a:p>
          <a:p>
            <a:r>
              <a:rPr lang="en-US" sz="3200" b="1" dirty="0">
                <a:latin typeface="Trebuchet MS" panose="020B0603020202020204" pitchFamily="34" charset="0"/>
              </a:rPr>
              <a:t>Partial Least Squares</a:t>
            </a:r>
          </a:p>
          <a:p>
            <a:r>
              <a:rPr lang="en-US" sz="3200" b="1" dirty="0">
                <a:latin typeface="Trebuchet MS" panose="020B0603020202020204" pitchFamily="34" charset="0"/>
              </a:rPr>
              <a:t>k-Nearest Neighbors</a:t>
            </a:r>
          </a:p>
          <a:p>
            <a:r>
              <a:rPr lang="en-US" sz="3200" b="1" dirty="0">
                <a:latin typeface="Trebuchet MS" panose="020B0603020202020204" pitchFamily="34" charset="0"/>
              </a:rPr>
              <a:t>Random Forest </a:t>
            </a:r>
          </a:p>
          <a:p>
            <a:r>
              <a:rPr lang="en-US" sz="3200" b="1" dirty="0">
                <a:latin typeface="Trebuchet MS" panose="020B0603020202020204" pitchFamily="34" charset="0"/>
              </a:rPr>
              <a:t>Support Vector Machines</a:t>
            </a:r>
          </a:p>
          <a:p>
            <a:r>
              <a:rPr lang="en-US" sz="3200" b="1" dirty="0">
                <a:latin typeface="Trebuchet MS" panose="020B0603020202020204" pitchFamily="34" charset="0"/>
              </a:rPr>
              <a:t>Bayesian networks</a:t>
            </a:r>
          </a:p>
          <a:p>
            <a:r>
              <a:rPr lang="en-US" sz="3200" b="1" dirty="0">
                <a:latin typeface="Trebuchet MS" panose="020B0603020202020204" pitchFamily="34" charset="0"/>
              </a:rPr>
              <a:t>Neural Networks</a:t>
            </a:r>
          </a:p>
          <a:p>
            <a:endParaRPr lang="en-US" sz="3200" b="1" dirty="0">
              <a:latin typeface="Trebuchet MS" panose="020B0603020202020204" pitchFamily="34" charset="0"/>
            </a:endParaRPr>
          </a:p>
          <a:p>
            <a:r>
              <a:rPr lang="en-SE" sz="3200" b="1" dirty="0">
                <a:latin typeface="Trebuchet MS" panose="020B0603020202020204" pitchFamily="34" charset="0"/>
              </a:rPr>
              <a:t>…</a:t>
            </a:r>
            <a:r>
              <a:rPr lang="en-GB" sz="3200" b="1" dirty="0">
                <a:latin typeface="Trebuchet MS" panose="020B0603020202020204" pitchFamily="34" charset="0"/>
              </a:rPr>
              <a:t> </a:t>
            </a:r>
            <a:r>
              <a:rPr lang="en-GB" sz="3200" b="1" dirty="0">
                <a:solidFill>
                  <a:srgbClr val="FF0000"/>
                </a:solidFill>
                <a:latin typeface="Trebuchet MS" panose="020B0603020202020204" pitchFamily="34" charset="0"/>
              </a:rPr>
              <a:t>name it</a:t>
            </a:r>
            <a:endParaRPr lang="en-US" sz="32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30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27ED3-10E9-46EB-8120-F88045FFB2C5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1080443"/>
            <a:ext cx="914400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GB" sz="2000" b="1" kern="0" dirty="0">
                <a:latin typeface="Trebuchet MS" panose="020B0603020202020204" pitchFamily="34" charset="0"/>
                <a:ea typeface="ＭＳ Ｐゴシック" pitchFamily="-111" charset="-128"/>
              </a:rPr>
              <a:t>Partial Least Squares models directions of greatest variation in data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Supervised learning (PLS)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277702" y="2204864"/>
            <a:ext cx="6588596" cy="338437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  <a:cs typeface="ＭＳ Ｐゴシック" pitchFamily="-107" charset="-128"/>
              </a:rPr>
              <a:t>Regression technique - relates X to Y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  <a:cs typeface="ＭＳ Ｐゴシック" pitchFamily="-107" charset="-128"/>
              </a:rPr>
              <a:t>Projection technique 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  <a:cs typeface="ＭＳ Ｐゴシック" pitchFamily="-107" charset="-128"/>
              </a:rPr>
              <a:t>Good when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  <a:cs typeface="ＭＳ Ｐゴシック" pitchFamily="-107" charset="-128"/>
              </a:rPr>
              <a:t>More variables than samples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  <a:cs typeface="ＭＳ Ｐゴシック" pitchFamily="-107" charset="-128"/>
              </a:rPr>
              <a:t>Many highly correlated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  <a:cs typeface="ＭＳ Ｐゴシック" pitchFamily="-107" charset="-128"/>
              </a:rPr>
              <a:t>More than one 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  <a:cs typeface="ＭＳ Ｐゴシック" pitchFamily="-107" charset="-128"/>
              </a:rPr>
              <a:t>Missing data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  <a:cs typeface="ＭＳ Ｐゴシック" pitchFamily="-107" charset="-128"/>
              </a:rPr>
              <a:t>Widely used in </a:t>
            </a:r>
            <a:r>
              <a:rPr lang="en-GB" sz="2400" b="1" kern="0" dirty="0" err="1">
                <a:latin typeface="Trebuchet MS" panose="020B0603020202020204" pitchFamily="34" charset="0"/>
                <a:ea typeface="ＭＳ Ｐゴシック" pitchFamily="-111" charset="-128"/>
                <a:cs typeface="ＭＳ Ｐゴシック" pitchFamily="-107" charset="-128"/>
              </a:rPr>
              <a:t>metabonomics</a:t>
            </a:r>
            <a:endParaRPr lang="en-GB" sz="2400" b="1" kern="0" dirty="0">
              <a:latin typeface="Trebuchet MS" panose="020B0603020202020204" pitchFamily="34" charset="0"/>
              <a:ea typeface="ＭＳ Ｐゴシック" pitchFamily="-111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777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4FAC83-CE4C-44DD-A7A0-FBB76EC0AA67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Biological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Information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Generation</a:t>
            </a:r>
            <a:endParaRPr lang="fr-FR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DEAD79-5A82-4909-8BE2-786AC06BF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052736"/>
            <a:ext cx="5670288" cy="52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74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731B0F-FC1D-40E9-8B83-B6A7D9C27912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50</a:t>
            </a:fld>
            <a:endParaRPr lang="fr-F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51886"/>
              </p:ext>
            </p:extLst>
          </p:nvPr>
        </p:nvGraphicFramePr>
        <p:xfrm>
          <a:off x="827584" y="4869160"/>
          <a:ext cx="7704856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52428">
                  <a:extLst>
                    <a:ext uri="{9D8B030D-6E8A-4147-A177-3AD203B41FA5}">
                      <a16:colId xmlns:a16="http://schemas.microsoft.com/office/drawing/2014/main" val="3020144067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2966147846"/>
                    </a:ext>
                  </a:extLst>
                </a:gridCol>
              </a:tblGrid>
              <a:tr h="4562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PLS-DA Loadings</a:t>
                      </a:r>
                      <a:endParaRPr lang="en-US" sz="2400" b="1" i="1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ea typeface="ＭＳ Ｐゴシック" pitchFamily="-111" charset="-128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PLS-DA Scores</a:t>
                      </a:r>
                      <a:endParaRPr lang="en-US" sz="2400" b="1" i="1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ea typeface="ＭＳ Ｐゴシック" pitchFamily="-111" charset="-128"/>
                        <a:cs typeface="Arial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16549"/>
                  </a:ext>
                </a:extLst>
              </a:tr>
              <a:tr h="623899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/>
                        <a:t>Information about variables responsible for class separation</a:t>
                      </a:r>
                    </a:p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Trebuchet MS" panose="020B0603020202020204" pitchFamily="34" charset="0"/>
                        </a:rPr>
                        <a:t>Ranking discriminant features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600" b="1" dirty="0"/>
                        <a:t>Information about class separation</a:t>
                      </a:r>
                      <a:endParaRPr lang="sv-SE" sz="1600" b="1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ea typeface="ＭＳ Ｐゴシック" pitchFamily="-111" charset="-128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562354"/>
                  </a:ext>
                </a:extLst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Supervised learning (PLSDA)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3" y="1819624"/>
            <a:ext cx="8481033" cy="226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33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4BA0FD-8D12-40E6-969A-D6BD0A0105D0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14400" y="1124744"/>
            <a:ext cx="7772400" cy="478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 marL="0" indent="0" algn="ctr" eaLnBrk="1" hangingPunct="1">
              <a:buNone/>
            </a:pPr>
            <a:r>
              <a:rPr lang="en-GB" sz="4000" b="1" kern="0" dirty="0">
                <a:solidFill>
                  <a:srgbClr val="FF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Model validation</a:t>
            </a:r>
          </a:p>
          <a:p>
            <a:pPr marL="0" indent="0" algn="ctr" eaLnBrk="1" hangingPunct="1">
              <a:buNone/>
            </a:pPr>
            <a:endParaRPr lang="en-GB" sz="2800" b="1" kern="0" dirty="0">
              <a:latin typeface="Trebuchet MS" panose="020B0603020202020204" pitchFamily="34" charset="0"/>
              <a:ea typeface="ＭＳ Ｐゴシック" pitchFamily="-111" charset="-128"/>
            </a:endParaRPr>
          </a:p>
          <a:p>
            <a:pPr marL="0" indent="0" eaLnBrk="1" hangingPunct="1">
              <a:buNone/>
            </a:pPr>
            <a:r>
              <a:rPr lang="en-GB" sz="2800" b="1" kern="0" dirty="0">
                <a:latin typeface="Trebuchet MS" panose="020B0603020202020204" pitchFamily="34" charset="0"/>
                <a:ea typeface="ＭＳ Ｐゴシック" pitchFamily="-111" charset="-128"/>
              </a:rPr>
              <a:t>A </a:t>
            </a:r>
            <a:r>
              <a:rPr lang="en-GB" sz="2800" b="1" i="1" kern="0" dirty="0">
                <a:latin typeface="Trebuchet MS" panose="020B0603020202020204" pitchFamily="34" charset="0"/>
                <a:ea typeface="ＭＳ Ｐゴシック" pitchFamily="-111" charset="-128"/>
              </a:rPr>
              <a:t>statistically valid</a:t>
            </a:r>
            <a:r>
              <a:rPr lang="en-GB" sz="2800" b="1" kern="0" dirty="0">
                <a:latin typeface="Trebuchet MS" panose="020B0603020202020204" pitchFamily="34" charset="0"/>
                <a:ea typeface="ＭＳ Ｐゴシック" pitchFamily="-111" charset="-128"/>
              </a:rPr>
              <a:t> model</a:t>
            </a:r>
          </a:p>
          <a:p>
            <a:pPr lvl="1" eaLnBrk="1" hangingPunct="1"/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Has </a:t>
            </a:r>
            <a:r>
              <a:rPr lang="en-GB" sz="2400" b="1" kern="0" dirty="0">
                <a:solidFill>
                  <a:srgbClr val="FF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good fit </a:t>
            </a: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to the data</a:t>
            </a:r>
          </a:p>
          <a:p>
            <a:pPr lvl="1" eaLnBrk="1" hangingPunct="1"/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Is </a:t>
            </a:r>
            <a:r>
              <a:rPr lang="en-GB" sz="2400" b="1" i="1" kern="0" dirty="0">
                <a:solidFill>
                  <a:srgbClr val="FF0000"/>
                </a:solidFill>
                <a:latin typeface="Trebuchet MS" panose="020B0603020202020204" pitchFamily="34" charset="0"/>
                <a:ea typeface="ＭＳ Ｐゴシック" pitchFamily="-111" charset="-128"/>
              </a:rPr>
              <a:t>predictive</a:t>
            </a: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 of new data</a:t>
            </a:r>
          </a:p>
          <a:p>
            <a:pPr lvl="1" eaLnBrk="1" hangingPunct="1"/>
            <a:endParaRPr lang="en-GB" sz="2400" b="1" kern="0" dirty="0">
              <a:latin typeface="Trebuchet MS" panose="020B0603020202020204" pitchFamily="34" charset="0"/>
              <a:ea typeface="ＭＳ Ｐゴシック" pitchFamily="-111" charset="-128"/>
            </a:endParaRPr>
          </a:p>
          <a:p>
            <a:pPr marL="0" indent="0" eaLnBrk="1" hangingPunct="1">
              <a:buNone/>
            </a:pPr>
            <a:r>
              <a:rPr lang="en-GB" sz="2800" b="1" kern="0" dirty="0">
                <a:latin typeface="Trebuchet MS" panose="020B0603020202020204" pitchFamily="34" charset="0"/>
                <a:ea typeface="ＭＳ Ｐゴシック" pitchFamily="-111" charset="-128"/>
              </a:rPr>
              <a:t>Validation methods</a:t>
            </a:r>
          </a:p>
          <a:p>
            <a:pPr lvl="1" eaLnBrk="1" hangingPunct="1"/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Training set / Testing set</a:t>
            </a:r>
          </a:p>
          <a:p>
            <a:pPr lvl="1" eaLnBrk="1" hangingPunct="1"/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Cross-validation</a:t>
            </a:r>
          </a:p>
          <a:p>
            <a:pPr lvl="1" eaLnBrk="1" hangingPunct="1"/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Permutation test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52523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86A76-CC45-457D-A70C-6FBE1CC58E0C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79A47F-C9C5-435D-992C-9FA3A371781A}"/>
              </a:ext>
            </a:extLst>
          </p:cNvPr>
          <p:cNvSpPr/>
          <p:nvPr/>
        </p:nvSpPr>
        <p:spPr>
          <a:xfrm>
            <a:off x="827987" y="6306929"/>
            <a:ext cx="3157200" cy="200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700" b="1" dirty="0">
                <a:solidFill>
                  <a:srgbClr val="0000FF"/>
                </a:solidFill>
              </a:rPr>
              <a:t>Tebani </a:t>
            </a:r>
            <a:r>
              <a:rPr lang="it-IT" sz="700" b="1" i="1" dirty="0">
                <a:solidFill>
                  <a:srgbClr val="0000FF"/>
                </a:solidFill>
              </a:rPr>
              <a:t>et al. </a:t>
            </a:r>
            <a:r>
              <a:rPr lang="it-IT" sz="700" b="1" dirty="0">
                <a:solidFill>
                  <a:srgbClr val="0000FF"/>
                </a:solidFill>
              </a:rPr>
              <a:t>Int J Mol Sci. 2016 Sep; 17(9): 1. </a:t>
            </a:r>
            <a:endParaRPr lang="fr-FR" sz="700" b="1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D0548-A582-4A27-A8FF-818E5959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2"/>
          <a:stretch/>
        </p:blipFill>
        <p:spPr>
          <a:xfrm>
            <a:off x="827584" y="1001221"/>
            <a:ext cx="3158007" cy="5341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064A9E-7932-4D5D-87CC-F4C63307295F}"/>
              </a:ext>
            </a:extLst>
          </p:cNvPr>
          <p:cNvSpPr txBox="1"/>
          <p:nvPr/>
        </p:nvSpPr>
        <p:spPr>
          <a:xfrm>
            <a:off x="4298950" y="1268760"/>
            <a:ext cx="47349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00FF"/>
                </a:solidFill>
                <a:latin typeface="Trebuchet MS" panose="020B0603020202020204" pitchFamily="34" charset="0"/>
              </a:rPr>
              <a:t>Training dataset: </a:t>
            </a:r>
            <a:r>
              <a:rPr lang="en-US" sz="2000" b="1" dirty="0">
                <a:latin typeface="Trebuchet MS" panose="020B0603020202020204" pitchFamily="34" charset="0"/>
              </a:rPr>
              <a:t>a set of examples used to build the predictive model</a:t>
            </a:r>
          </a:p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just"/>
            <a:r>
              <a:rPr lang="en-US" sz="2000" b="1" dirty="0">
                <a:solidFill>
                  <a:srgbClr val="0000FF"/>
                </a:solidFill>
                <a:latin typeface="Trebuchet MS" panose="020B0603020202020204" pitchFamily="34" charset="0"/>
              </a:rPr>
              <a:t>Validation dataset: </a:t>
            </a:r>
            <a:r>
              <a:rPr lang="en-US" sz="2000" b="1" dirty="0">
                <a:latin typeface="Trebuchet MS" panose="020B0603020202020204" pitchFamily="34" charset="0"/>
              </a:rPr>
              <a:t>a set of examples used to refine the model parameters and estimate the error.</a:t>
            </a:r>
          </a:p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just"/>
            <a:endParaRPr lang="en-US" sz="2000" b="1" dirty="0">
              <a:latin typeface="Trebuchet MS" panose="020B0603020202020204" pitchFamily="34" charset="0"/>
            </a:endParaRPr>
          </a:p>
          <a:p>
            <a:pPr algn="just"/>
            <a:r>
              <a:rPr lang="en-US" sz="2000" b="1" dirty="0">
                <a:solidFill>
                  <a:srgbClr val="0000FF"/>
                </a:solidFill>
                <a:latin typeface="Trebuchet MS" panose="020B0603020202020204" pitchFamily="34" charset="0"/>
              </a:rPr>
              <a:t>Test dataset: </a:t>
            </a:r>
            <a:r>
              <a:rPr lang="en-US" sz="2000" b="1" dirty="0">
                <a:latin typeface="Trebuchet MS" panose="020B0603020202020204" pitchFamily="34" charset="0"/>
              </a:rPr>
              <a:t>used only to evaluate the predictive performance of the model. They are never used during the learning or testing process.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402983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ED8F49-62C3-442E-8CEC-08E45CE37D1E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1456" y="3218021"/>
            <a:ext cx="4738688" cy="1491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GB" sz="2400" b="1" i="1" kern="0" dirty="0">
                <a:latin typeface="Trebuchet MS" panose="020B0603020202020204" pitchFamily="34" charset="0"/>
                <a:ea typeface="ＭＳ Ｐゴシック" pitchFamily="-111" charset="-128"/>
              </a:rPr>
              <a:t>Validation: split</a:t>
            </a:r>
            <a:r>
              <a:rPr lang="en-GB" sz="2400" b="1" kern="0" dirty="0">
                <a:latin typeface="Trebuchet MS" panose="020B0603020202020204" pitchFamily="34" charset="0"/>
                <a:ea typeface="ＭＳ Ｐゴシック" pitchFamily="-111" charset="-128"/>
              </a:rPr>
              <a:t> the data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 kern="0" dirty="0">
                <a:latin typeface="Trebuchet MS" panose="020B0603020202020204" pitchFamily="34" charset="0"/>
                <a:ea typeface="ＭＳ Ｐゴシック" pitchFamily="-111" charset="-128"/>
              </a:rPr>
              <a:t>Training set </a:t>
            </a:r>
            <a:r>
              <a:rPr lang="en-SE" sz="2000" kern="0" dirty="0">
                <a:latin typeface="Trebuchet MS" panose="020B0603020202020204" pitchFamily="34" charset="0"/>
                <a:ea typeface="ＭＳ Ｐゴシック" pitchFamily="-111" charset="-128"/>
              </a:rPr>
              <a:t>–</a:t>
            </a:r>
            <a:r>
              <a:rPr lang="en-GB" sz="2000" kern="0" dirty="0">
                <a:latin typeface="Trebuchet MS" panose="020B0603020202020204" pitchFamily="34" charset="0"/>
                <a:ea typeface="ＭＳ Ｐゴシック" pitchFamily="-111" charset="-128"/>
              </a:rPr>
              <a:t> to build the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 kern="0" dirty="0">
                <a:latin typeface="Trebuchet MS" panose="020B0603020202020204" pitchFamily="34" charset="0"/>
                <a:ea typeface="ＭＳ Ｐゴシック" pitchFamily="-111" charset="-128"/>
              </a:rPr>
              <a:t>Test set </a:t>
            </a:r>
            <a:r>
              <a:rPr lang="en-SE" sz="2000" kern="0" dirty="0">
                <a:latin typeface="Trebuchet MS" panose="020B0603020202020204" pitchFamily="34" charset="0"/>
                <a:ea typeface="ＭＳ Ｐゴシック" pitchFamily="-111" charset="-128"/>
              </a:rPr>
              <a:t>–</a:t>
            </a:r>
            <a:r>
              <a:rPr lang="en-GB" sz="2000" kern="0" dirty="0">
                <a:latin typeface="Trebuchet MS" panose="020B0603020202020204" pitchFamily="34" charset="0"/>
                <a:ea typeface="ＭＳ Ｐゴシック" pitchFamily="-111" charset="-128"/>
              </a:rPr>
              <a:t> to validate the model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GB" sz="2400" b="1" i="1" kern="0" dirty="0">
              <a:latin typeface="Trebuchet MS" panose="020B0603020202020204" pitchFamily="34" charset="0"/>
              <a:ea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GB" sz="2400" b="1" i="1" kern="0" dirty="0">
              <a:latin typeface="Trebuchet MS" panose="020B0603020202020204" pitchFamily="34" charset="0"/>
              <a:ea typeface="ＭＳ Ｐゴシック" pitchFamily="-111" charset="-128"/>
            </a:endParaRPr>
          </a:p>
        </p:txBody>
      </p:sp>
      <p:graphicFrame>
        <p:nvGraphicFramePr>
          <p:cNvPr id="6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904283"/>
              </p:ext>
            </p:extLst>
          </p:nvPr>
        </p:nvGraphicFramePr>
        <p:xfrm>
          <a:off x="6096000" y="2057400"/>
          <a:ext cx="547688" cy="3009585"/>
        </p:xfrm>
        <a:graphic>
          <a:graphicData uri="http://schemas.openxmlformats.org/drawingml/2006/table">
            <a:tbl>
              <a:tblPr/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68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Group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205844"/>
              </p:ext>
            </p:extLst>
          </p:nvPr>
        </p:nvGraphicFramePr>
        <p:xfrm>
          <a:off x="7042150" y="1163638"/>
          <a:ext cx="381000" cy="670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 Box 54"/>
          <p:cNvSpPr txBox="1">
            <a:spLocks noChangeArrowheads="1"/>
          </p:cNvSpPr>
          <p:nvPr/>
        </p:nvSpPr>
        <p:spPr bwMode="auto">
          <a:xfrm>
            <a:off x="7556539" y="1106488"/>
            <a:ext cx="14799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Arial" charset="0"/>
                <a:ea typeface="ＭＳ Ｐゴシック" pitchFamily="-111" charset="-128"/>
                <a:cs typeface="Arial" charset="0"/>
              </a:rPr>
              <a:t>Training set</a:t>
            </a: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7556539" y="1482931"/>
            <a:ext cx="1056700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1" charset="-128"/>
                <a:cs typeface="Arial" charset="0"/>
              </a:rPr>
              <a:t>Test set</a:t>
            </a:r>
          </a:p>
        </p:txBody>
      </p:sp>
      <p:graphicFrame>
        <p:nvGraphicFramePr>
          <p:cNvPr id="1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949722"/>
              </p:ext>
            </p:extLst>
          </p:nvPr>
        </p:nvGraphicFramePr>
        <p:xfrm>
          <a:off x="5334000" y="2070259"/>
          <a:ext cx="547688" cy="1491933"/>
        </p:xfrm>
        <a:graphic>
          <a:graphicData uri="http://schemas.openxmlformats.org/drawingml/2006/table">
            <a:tbl>
              <a:tblPr/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68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Group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891888"/>
              </p:ext>
            </p:extLst>
          </p:nvPr>
        </p:nvGraphicFramePr>
        <p:xfrm>
          <a:off x="8077200" y="3581400"/>
          <a:ext cx="547688" cy="1517652"/>
        </p:xfrm>
        <a:graphic>
          <a:graphicData uri="http://schemas.openxmlformats.org/drawingml/2006/table">
            <a:tbl>
              <a:tblPr/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1" charset="-128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 Box 113"/>
          <p:cNvSpPr txBox="1">
            <a:spLocks noChangeArrowheads="1"/>
          </p:cNvSpPr>
          <p:nvPr/>
        </p:nvSpPr>
        <p:spPr bwMode="auto">
          <a:xfrm>
            <a:off x="4860032" y="5943600"/>
            <a:ext cx="1505540" cy="369332"/>
          </a:xfrm>
          <a:prstGeom prst="rect">
            <a:avLst/>
          </a:prstGeom>
          <a:solidFill>
            <a:srgbClr val="C000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pitchFamily="-111" charset="-128"/>
                <a:cs typeface="Arial" charset="0"/>
              </a:rPr>
              <a:t>Build model</a:t>
            </a:r>
          </a:p>
        </p:txBody>
      </p:sp>
      <p:sp>
        <p:nvSpPr>
          <p:cNvPr id="14" name="Text Box 116"/>
          <p:cNvSpPr txBox="1">
            <a:spLocks noChangeArrowheads="1"/>
          </p:cNvSpPr>
          <p:nvPr/>
        </p:nvSpPr>
        <p:spPr bwMode="auto">
          <a:xfrm>
            <a:off x="7238254" y="5943600"/>
            <a:ext cx="1828800" cy="369332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1" charset="-128"/>
                <a:cs typeface="Arial" charset="0"/>
              </a:rPr>
              <a:t>Predict test set</a:t>
            </a:r>
          </a:p>
        </p:txBody>
      </p:sp>
      <p:sp>
        <p:nvSpPr>
          <p:cNvPr id="16" name="AutoShape 118"/>
          <p:cNvSpPr>
            <a:spLocks noChangeArrowheads="1"/>
          </p:cNvSpPr>
          <p:nvPr/>
        </p:nvSpPr>
        <p:spPr bwMode="auto">
          <a:xfrm>
            <a:off x="6588224" y="5888030"/>
            <a:ext cx="503238" cy="431800"/>
          </a:xfrm>
          <a:prstGeom prst="rightArrow">
            <a:avLst>
              <a:gd name="adj1" fmla="val 50000"/>
              <a:gd name="adj2" fmla="val 29136"/>
            </a:avLst>
          </a:prstGeom>
          <a:solidFill>
            <a:schemeClr val="bg1">
              <a:lumMod val="6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1" charset="-128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Supervised learning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5607844" y="3789040"/>
            <a:ext cx="0" cy="2016224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8388424" y="5202305"/>
            <a:ext cx="0" cy="684000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57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54902E-63F3-4EA9-936D-D137B65494D8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Supervised learning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441920"/>
              </p:ext>
            </p:extLst>
          </p:nvPr>
        </p:nvGraphicFramePr>
        <p:xfrm>
          <a:off x="1691680" y="2796168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8003365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715431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5311751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4435424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364968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376315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848007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22239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349088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61822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25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66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852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28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94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6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92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05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60514"/>
                  </a:ext>
                </a:extLst>
              </a:tr>
            </a:tbl>
          </a:graphicData>
        </a:graphic>
      </p:graphicFrame>
      <p:graphicFrame>
        <p:nvGraphicFramePr>
          <p:cNvPr id="9" name="Group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2794"/>
              </p:ext>
            </p:extLst>
          </p:nvPr>
        </p:nvGraphicFramePr>
        <p:xfrm>
          <a:off x="7042150" y="1163638"/>
          <a:ext cx="381000" cy="670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 Box 54"/>
          <p:cNvSpPr txBox="1">
            <a:spLocks noChangeArrowheads="1"/>
          </p:cNvSpPr>
          <p:nvPr/>
        </p:nvSpPr>
        <p:spPr bwMode="auto">
          <a:xfrm>
            <a:off x="7556539" y="1106488"/>
            <a:ext cx="14799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Arial" charset="0"/>
                <a:ea typeface="ＭＳ Ｐゴシック" pitchFamily="-111" charset="-128"/>
                <a:cs typeface="Arial" charset="0"/>
              </a:rPr>
              <a:t>Training set</a:t>
            </a:r>
          </a:p>
        </p:txBody>
      </p:sp>
      <p:sp>
        <p:nvSpPr>
          <p:cNvPr id="11" name="Text Box 55"/>
          <p:cNvSpPr txBox="1">
            <a:spLocks noChangeArrowheads="1"/>
          </p:cNvSpPr>
          <p:nvPr/>
        </p:nvSpPr>
        <p:spPr bwMode="auto">
          <a:xfrm>
            <a:off x="7556539" y="1482931"/>
            <a:ext cx="1056700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1" charset="-128"/>
                <a:cs typeface="Arial" charset="0"/>
              </a:rPr>
              <a:t>Test set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9512" y="993566"/>
            <a:ext cx="6480720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GB" b="1" i="1" kern="0" dirty="0">
                <a:latin typeface="Trebuchet MS" panose="020B0603020202020204" pitchFamily="34" charset="0"/>
                <a:ea typeface="ＭＳ Ｐゴシック" pitchFamily="-111" charset="-128"/>
              </a:rPr>
              <a:t>Cross-Validation</a:t>
            </a:r>
            <a:endParaRPr lang="en-GB" b="1" kern="0" dirty="0">
              <a:latin typeface="Trebuchet MS" panose="020B0603020202020204" pitchFamily="34" charset="0"/>
              <a:ea typeface="ＭＳ Ｐゴシック" pitchFamily="-111" charset="-128"/>
            </a:endParaRPr>
          </a:p>
          <a:p>
            <a:pPr marL="8001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kern="0" dirty="0">
                <a:latin typeface="Trebuchet MS" panose="020B0603020202020204" pitchFamily="34" charset="0"/>
                <a:ea typeface="ＭＳ Ｐゴシック" pitchFamily="-111" charset="-128"/>
              </a:rPr>
              <a:t>Divide the dataset into k parts</a:t>
            </a:r>
          </a:p>
          <a:p>
            <a:pPr marL="8001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kern="0" dirty="0">
                <a:latin typeface="Trebuchet MS" panose="020B0603020202020204" pitchFamily="34" charset="0"/>
                <a:ea typeface="ＭＳ Ｐゴシック" pitchFamily="-111" charset="-128"/>
              </a:rPr>
              <a:t>Use k-1 for training and 1 for testing</a:t>
            </a:r>
          </a:p>
          <a:p>
            <a:pPr marL="8001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kern="0" dirty="0">
                <a:latin typeface="Trebuchet MS" panose="020B0603020202020204" pitchFamily="34" charset="0"/>
                <a:ea typeface="ＭＳ Ｐゴシック" pitchFamily="-111" charset="-128"/>
              </a:rPr>
              <a:t>Determine an optimization metric (RMSE, Accuracy, ROC, </a:t>
            </a:r>
            <a:r>
              <a:rPr lang="en-SE" sz="2000" kern="0" dirty="0">
                <a:latin typeface="Trebuchet MS" panose="020B0603020202020204" pitchFamily="34" charset="0"/>
                <a:ea typeface="ＭＳ Ｐゴシック" pitchFamily="-111" charset="-128"/>
              </a:rPr>
              <a:t>…</a:t>
            </a:r>
            <a:r>
              <a:rPr lang="en-GB" sz="2000" kern="0" dirty="0">
                <a:latin typeface="Trebuchet MS" panose="020B0603020202020204" pitchFamily="34" charset="0"/>
                <a:ea typeface="ＭＳ Ｐゴシック" pitchFamily="-111" charset="-128"/>
              </a:rPr>
              <a:t>)</a:t>
            </a:r>
          </a:p>
          <a:p>
            <a:pPr marL="8001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kern="0" dirty="0">
                <a:latin typeface="Trebuchet MS" panose="020B0603020202020204" pitchFamily="34" charset="0"/>
                <a:ea typeface="ＭＳ Ｐゴシック" pitchFamily="-111" charset="-128"/>
              </a:rPr>
              <a:t>Iterate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1475656" y="3284984"/>
            <a:ext cx="0" cy="2484000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54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00D58-4B2C-46DE-8B51-FFC554A7A43B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Omics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Data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Analysis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/ </a:t>
            </a:r>
            <a:r>
              <a:rPr lang="en-US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Supervised 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6" y="1700808"/>
            <a:ext cx="5832648" cy="43744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394" y="1141772"/>
            <a:ext cx="267252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GB" b="1" i="1" kern="0" dirty="0">
                <a:latin typeface="Trebuchet MS" panose="020B0603020202020204" pitchFamily="34" charset="0"/>
                <a:ea typeface="ＭＳ Ｐゴシック" pitchFamily="-111" charset="-128"/>
              </a:rPr>
              <a:t>Permutation test</a:t>
            </a:r>
            <a:endParaRPr lang="en-GB" b="1" kern="0" dirty="0">
              <a:latin typeface="Trebuchet MS" panose="020B0603020202020204" pitchFamily="34" charset="0"/>
              <a:ea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1345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4AD1E4-B28D-4836-A78F-DE28B127F626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7" name="AutoShape 2" descr="Résultat de recherche d'images pour &quot;dna&quot;"/>
          <p:cNvSpPr>
            <a:spLocks noChangeAspect="1" noChangeArrowheads="1"/>
          </p:cNvSpPr>
          <p:nvPr/>
        </p:nvSpPr>
        <p:spPr bwMode="auto">
          <a:xfrm>
            <a:off x="155575" y="-2370138"/>
            <a:ext cx="65913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5" descr="Résultat de recherche d'images pour &quot;mass spectrometry imaging pathology&quot;"/>
          <p:cNvSpPr>
            <a:spLocks noChangeAspect="1" noChangeArrowheads="1"/>
          </p:cNvSpPr>
          <p:nvPr/>
        </p:nvSpPr>
        <p:spPr bwMode="auto">
          <a:xfrm>
            <a:off x="155575" y="-2362200"/>
            <a:ext cx="8286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1D1DD08-764C-4C36-B707-D4B299A01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Take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home message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8313" y="1125538"/>
            <a:ext cx="80010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•"/>
              <a:defRPr sz="32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–"/>
              <a:defRPr sz="2800" b="1">
                <a:solidFill>
                  <a:schemeClr val="accent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•"/>
              <a:defRPr sz="2400" b="1">
                <a:solidFill>
                  <a:schemeClr val="accent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–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Char char="»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Sz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Unsupervised Methods</a:t>
            </a:r>
          </a:p>
          <a:p>
            <a:pPr lvl="1" eaLnBrk="1" hangingPunct="1">
              <a:defRPr/>
            </a:pPr>
            <a:r>
              <a:rPr lang="en-US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Data is </a:t>
            </a:r>
            <a:r>
              <a:rPr lang="ja-JP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“</a:t>
            </a:r>
            <a:r>
              <a:rPr lang="en-US" altLang="ja-JP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unlabeled</a:t>
            </a:r>
            <a:r>
              <a:rPr lang="ja-JP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”</a:t>
            </a:r>
            <a:endParaRPr lang="en-US" altLang="ja-JP" sz="2000" kern="0" dirty="0">
              <a:solidFill>
                <a:srgbClr val="333399"/>
              </a:solidFill>
              <a:latin typeface="Trebuchet MS" panose="020B0603020202020204" pitchFamily="34" charset="0"/>
              <a:ea typeface="ＭＳ Ｐゴシック"/>
            </a:endParaRPr>
          </a:p>
          <a:p>
            <a:pPr lvl="1" eaLnBrk="1" hangingPunct="1"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PCA or clustering </a:t>
            </a:r>
          </a:p>
          <a:p>
            <a:pPr lvl="1" eaLnBrk="1" hangingPunct="1">
              <a:defRPr/>
            </a:pPr>
            <a:r>
              <a:rPr lang="en-GB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Many other techniques</a:t>
            </a:r>
            <a:endParaRPr lang="en-US" altLang="en-US" sz="2000" kern="0" dirty="0">
              <a:solidFill>
                <a:srgbClr val="333399"/>
              </a:solidFill>
              <a:latin typeface="Trebuchet MS" panose="020B0603020202020204" pitchFamily="34" charset="0"/>
              <a:ea typeface="ＭＳ Ｐゴシック"/>
            </a:endParaRPr>
          </a:p>
          <a:p>
            <a:pPr lvl="1" eaLnBrk="1" hangingPunct="1">
              <a:defRPr/>
            </a:pPr>
            <a:endParaRPr kumimoji="0" lang="en-US" altLang="en-US" sz="20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rebuchet MS" panose="020B0603020202020204" pitchFamily="34" charset="0"/>
              <a:ea typeface="ＭＳ Ｐゴシック"/>
            </a:endParaRPr>
          </a:p>
          <a:p>
            <a:pPr marL="0" indent="0" eaLnBrk="1" hangingPunct="1">
              <a:buNone/>
              <a:defRPr/>
            </a:pPr>
            <a:r>
              <a:rPr lang="en-US" altLang="en-US" sz="2400" kern="0" dirty="0">
                <a:solidFill>
                  <a:schemeClr val="tx1"/>
                </a:solidFill>
                <a:latin typeface="Trebuchet MS" panose="020B0603020202020204" pitchFamily="34" charset="0"/>
                <a:ea typeface="ＭＳ Ｐゴシック"/>
              </a:rPr>
              <a:t>Supervised Methods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SzTx/>
              <a:buFontTx/>
              <a:buChar char="–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Data is labeled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SzTx/>
              <a:buFontTx/>
              <a:buChar char="–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Classification or regression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SzTx/>
              <a:buFontTx/>
              <a:buChar char="–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Enhance separation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SzTx/>
              <a:buFontTx/>
              <a:buChar char="–"/>
              <a:tabLst/>
              <a:defRPr/>
            </a:pPr>
            <a:endParaRPr kumimoji="0" lang="en-US" altLang="en-US" sz="20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rebuchet MS" panose="020B0603020202020204" pitchFamily="34" charset="0"/>
              <a:ea typeface="ＭＳ Ｐゴシック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Sz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Statistical Significance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SzTx/>
              <a:buFontTx/>
              <a:buChar char="–"/>
              <a:tabLst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Univariate statistics is</a:t>
            </a:r>
            <a:r>
              <a:rPr kumimoji="0" lang="en-GB" altLang="en-US" sz="2000" b="1" i="0" u="none" strike="noStrike" kern="0" cap="none" spc="0" normalizeH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 useful</a:t>
            </a:r>
            <a:endParaRPr kumimoji="0" lang="en-US" altLang="en-US" sz="20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rebuchet MS" panose="020B0603020202020204" pitchFamily="34" charset="0"/>
              <a:ea typeface="ＭＳ Ｐゴシック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C110E"/>
              </a:buClr>
              <a:buSzTx/>
              <a:buFontTx/>
              <a:buChar char="–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Supervised methods always generate group </a:t>
            </a:r>
            <a:r>
              <a:rPr lang="en-US" altLang="en-US" sz="2000" kern="0" noProof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separation</a:t>
            </a: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  </a:t>
            </a:r>
          </a:p>
          <a:p>
            <a:pPr lvl="1" eaLnBrk="1" hangingPunct="1">
              <a:defRPr/>
            </a:pPr>
            <a:r>
              <a:rPr lang="en-US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Permutation test checks </a:t>
            </a:r>
            <a:r>
              <a:rPr lang="en-US" altLang="en-US" sz="2000" kern="0" dirty="0" err="1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artifactual</a:t>
            </a:r>
            <a:r>
              <a:rPr lang="en-US" altLang="en-US" sz="2000" kern="0" dirty="0">
                <a:solidFill>
                  <a:srgbClr val="333399"/>
                </a:solidFill>
                <a:latin typeface="Trebuchet MS" panose="020B0603020202020204" pitchFamily="34" charset="0"/>
                <a:ea typeface="ＭＳ Ｐゴシック"/>
              </a:rPr>
              <a:t> </a:t>
            </a: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175028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D10D52-A99C-4720-8A4C-8DC9F1BE8315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Experimental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Design </a:t>
            </a:r>
            <a:r>
              <a:rPr lang="fr-FR" sz="2800" b="1" dirty="0" err="1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may</a:t>
            </a:r>
            <a:r>
              <a:rPr lang="fr-FR" sz="2800" b="1" dirty="0">
                <a:solidFill>
                  <a:srgbClr val="FFFF00"/>
                </a:solidFill>
                <a:latin typeface="Trebuchet MS" panose="020B0603020202020204" pitchFamily="34" charset="0"/>
                <a:ea typeface="Times New Roman"/>
              </a:rPr>
              <a:t> help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908720"/>
            <a:ext cx="777686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Clear and precise study objective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Sample type and size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Sampling and sample preparation strategy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Number of samples / Biological - Analytical replicates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Analytical technology(</a:t>
            </a:r>
            <a:r>
              <a:rPr lang="en-US" sz="2000" b="1" dirty="0" err="1">
                <a:solidFill>
                  <a:srgbClr val="000000"/>
                </a:solidFill>
                <a:latin typeface="Trebuchet MS" panose="020B0603020202020204" pitchFamily="34" charset="0"/>
              </a:rPr>
              <a:t>ies</a:t>
            </a: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Collection of meta-data (Categorical, continuous, ordinal</a:t>
            </a:r>
            <a:r>
              <a:rPr lang="en-SE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…</a:t>
            </a: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>
                <a:latin typeface="Trebuchet MS" panose="020B0603020202020204" pitchFamily="34" charset="0"/>
              </a:rPr>
              <a:t>Confounding factors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Randomization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n-NO" sz="2000" b="1" dirty="0">
                <a:latin typeface="Trebuchet MS" panose="020B0603020202020204" pitchFamily="34" charset="0"/>
              </a:rPr>
              <a:t>Data analysis strategies (univariate </a:t>
            </a:r>
            <a:r>
              <a:rPr lang="nn-NO" sz="2000" b="1" i="1" dirty="0">
                <a:latin typeface="Trebuchet MS" panose="020B0603020202020204" pitchFamily="34" charset="0"/>
              </a:rPr>
              <a:t>vs. </a:t>
            </a:r>
            <a:r>
              <a:rPr lang="nn-NO" sz="2000" b="1" dirty="0">
                <a:latin typeface="Trebuchet MS" panose="020B0603020202020204" pitchFamily="34" charset="0"/>
              </a:rPr>
              <a:t>multivariate)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Biological Interpretation and insights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Validation (Biological/Analytical)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SE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…</a:t>
            </a:r>
            <a:r>
              <a:rPr lang="en-US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Name it</a:t>
            </a:r>
          </a:p>
        </p:txBody>
      </p:sp>
    </p:spTree>
    <p:extLst>
      <p:ext uri="{BB962C8B-B14F-4D97-AF65-F5344CB8AC3E}">
        <p14:creationId xmlns:p14="http://schemas.microsoft.com/office/powerpoint/2010/main" val="216172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1022F8-99D2-43BD-A31D-5F597DD4B40F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Know </a:t>
            </a:r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your</a:t>
            </a:r>
            <a:r>
              <a:rPr lang="fr-FR" sz="2800" b="1" dirty="0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 data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674319153"/>
              </p:ext>
            </p:extLst>
          </p:nvPr>
        </p:nvGraphicFramePr>
        <p:xfrm>
          <a:off x="107504" y="1543819"/>
          <a:ext cx="461615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421300142"/>
              </p:ext>
            </p:extLst>
          </p:nvPr>
        </p:nvGraphicFramePr>
        <p:xfrm>
          <a:off x="4427984" y="1543819"/>
          <a:ext cx="461615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5371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53FD62-1C1D-4537-9634-7ADDB503D97C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Metabolomics</a:t>
            </a:r>
            <a:endParaRPr lang="fr-FR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  <p:grpSp>
        <p:nvGrpSpPr>
          <p:cNvPr id="7" name="Groupe 3">
            <a:extLst>
              <a:ext uri="{FF2B5EF4-FFF2-40B4-BE49-F238E27FC236}">
                <a16:creationId xmlns:a16="http://schemas.microsoft.com/office/drawing/2014/main" id="{5ABFC848-DB78-4409-91FC-5DBD039C0814}"/>
              </a:ext>
            </a:extLst>
          </p:cNvPr>
          <p:cNvGrpSpPr/>
          <p:nvPr/>
        </p:nvGrpSpPr>
        <p:grpSpPr>
          <a:xfrm>
            <a:off x="1926307" y="1334962"/>
            <a:ext cx="7128792" cy="4453882"/>
            <a:chOff x="1007604" y="1318543"/>
            <a:chExt cx="7128792" cy="4453882"/>
          </a:xfrm>
        </p:grpSpPr>
        <p:sp>
          <p:nvSpPr>
            <p:cNvPr id="8" name="Double flèche verticale 14">
              <a:extLst>
                <a:ext uri="{FF2B5EF4-FFF2-40B4-BE49-F238E27FC236}">
                  <a16:creationId xmlns:a16="http://schemas.microsoft.com/office/drawing/2014/main" id="{C5BE3FC0-8F9F-44A7-8BFA-88F79F0126F2}"/>
                </a:ext>
              </a:extLst>
            </p:cNvPr>
            <p:cNvSpPr/>
            <p:nvPr/>
          </p:nvSpPr>
          <p:spPr bwMode="auto">
            <a:xfrm>
              <a:off x="5562110" y="1569625"/>
              <a:ext cx="1260140" cy="3587567"/>
            </a:xfrm>
            <a:prstGeom prst="upDownArrow">
              <a:avLst>
                <a:gd name="adj1" fmla="val 50000"/>
                <a:gd name="adj2" fmla="val 21606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0"/>
                    <a:lumMod val="91000"/>
                    <a:lumOff val="9000"/>
                  </a:schemeClr>
                </a:gs>
                <a:gs pos="96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Rectangle à coins arrondis 8">
              <a:extLst>
                <a:ext uri="{FF2B5EF4-FFF2-40B4-BE49-F238E27FC236}">
                  <a16:creationId xmlns:a16="http://schemas.microsoft.com/office/drawing/2014/main" id="{42E20363-0022-4D06-8BD7-6CBB49EC2012}"/>
                </a:ext>
              </a:extLst>
            </p:cNvPr>
            <p:cNvSpPr/>
            <p:nvPr/>
          </p:nvSpPr>
          <p:spPr bwMode="auto">
            <a:xfrm>
              <a:off x="5112060" y="1318543"/>
              <a:ext cx="2160240" cy="653430"/>
            </a:xfrm>
            <a:prstGeom prst="roundRect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b="1" dirty="0">
                  <a:latin typeface="Trebuchet MS" panose="020B0603020202020204" pitchFamily="34" charset="0"/>
                </a:rPr>
                <a:t>DNA</a:t>
              </a:r>
            </a:p>
          </p:txBody>
        </p:sp>
        <p:sp>
          <p:nvSpPr>
            <p:cNvPr id="10" name="Rectangle à coins arrondis 41">
              <a:extLst>
                <a:ext uri="{FF2B5EF4-FFF2-40B4-BE49-F238E27FC236}">
                  <a16:creationId xmlns:a16="http://schemas.microsoft.com/office/drawing/2014/main" id="{8D6BBA09-1CDA-420A-9248-769DA1E49C12}"/>
                </a:ext>
              </a:extLst>
            </p:cNvPr>
            <p:cNvSpPr/>
            <p:nvPr/>
          </p:nvSpPr>
          <p:spPr bwMode="auto">
            <a:xfrm>
              <a:off x="5112060" y="2415530"/>
              <a:ext cx="2160240" cy="653430"/>
            </a:xfrm>
            <a:prstGeom prst="roundRect">
              <a:avLst/>
            </a:prstGeom>
            <a:solidFill>
              <a:srgbClr val="E38E15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RNA</a:t>
              </a:r>
            </a:p>
          </p:txBody>
        </p:sp>
        <p:sp>
          <p:nvSpPr>
            <p:cNvPr id="12" name="Rectangle à coins arrondis 42">
              <a:extLst>
                <a:ext uri="{FF2B5EF4-FFF2-40B4-BE49-F238E27FC236}">
                  <a16:creationId xmlns:a16="http://schemas.microsoft.com/office/drawing/2014/main" id="{11D3AD25-327B-40EB-9BB0-35E0DF01B04A}"/>
                </a:ext>
              </a:extLst>
            </p:cNvPr>
            <p:cNvSpPr/>
            <p:nvPr/>
          </p:nvSpPr>
          <p:spPr bwMode="auto">
            <a:xfrm>
              <a:off x="5112060" y="3495650"/>
              <a:ext cx="2160240" cy="653430"/>
            </a:xfrm>
            <a:prstGeom prst="roundRect">
              <a:avLst/>
            </a:prstGeom>
            <a:solidFill>
              <a:srgbClr val="46185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Proteins</a:t>
              </a:r>
            </a:p>
          </p:txBody>
        </p:sp>
        <p:sp>
          <p:nvSpPr>
            <p:cNvPr id="13" name="Rectangle à coins arrondis 47">
              <a:extLst>
                <a:ext uri="{FF2B5EF4-FFF2-40B4-BE49-F238E27FC236}">
                  <a16:creationId xmlns:a16="http://schemas.microsoft.com/office/drawing/2014/main" id="{F792F8ED-6776-4856-AB66-91CFB80FE186}"/>
                </a:ext>
              </a:extLst>
            </p:cNvPr>
            <p:cNvSpPr/>
            <p:nvPr/>
          </p:nvSpPr>
          <p:spPr bwMode="auto">
            <a:xfrm>
              <a:off x="4301592" y="4690904"/>
              <a:ext cx="3834804" cy="1081521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b="1" dirty="0" err="1">
                  <a:solidFill>
                    <a:schemeClr val="bg1"/>
                  </a:solidFill>
                  <a:latin typeface="Trebuchet MS" panose="020B0603020202020204" pitchFamily="34" charset="0"/>
                </a:rPr>
                <a:t>Metabolites</a:t>
              </a:r>
              <a:endParaRPr lang="fr-FR" sz="1800" b="1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Amino</a:t>
              </a:r>
              <a:r>
                <a:rPr kumimoji="0" lang="fr-FR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 </a:t>
              </a:r>
              <a:r>
                <a:rPr kumimoji="0" lang="fr-FR" sz="1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acids</a:t>
              </a:r>
              <a:r>
                <a:rPr kumimoji="0" lang="fr-FR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, </a:t>
              </a:r>
              <a:r>
                <a:rPr lang="fr-FR" sz="1800" b="1" dirty="0" err="1">
                  <a:solidFill>
                    <a:schemeClr val="bg1"/>
                  </a:solidFill>
                  <a:latin typeface="Trebuchet MS" panose="020B0603020202020204" pitchFamily="34" charset="0"/>
                </a:rPr>
                <a:t>s</a:t>
              </a:r>
              <a:r>
                <a:rPr kumimoji="0" lang="fr-FR" sz="1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ugars</a:t>
              </a:r>
              <a:r>
                <a:rPr kumimoji="0" lang="fr-FR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, </a:t>
              </a:r>
              <a:r>
                <a:rPr kumimoji="0" lang="fr-FR" sz="1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nucleotides</a:t>
              </a:r>
              <a:r>
                <a:rPr kumimoji="0" lang="fr-FR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 </a:t>
              </a:r>
              <a:r>
                <a:rPr lang="fr-FR" sz="1800" b="1" dirty="0" err="1">
                  <a:solidFill>
                    <a:schemeClr val="bg1"/>
                  </a:solidFill>
                  <a:latin typeface="Trebuchet MS" panose="020B0603020202020204" pitchFamily="34" charset="0"/>
                </a:rPr>
                <a:t>l</a:t>
              </a:r>
              <a:r>
                <a:rPr kumimoji="0" lang="fr-FR" sz="1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ipids</a:t>
              </a:r>
              <a:r>
                <a:rPr kumimoji="0" lang="fr-FR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 (</a:t>
              </a:r>
              <a:r>
                <a:rPr kumimoji="0" lang="fr-FR" sz="1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Lipidome</a:t>
              </a:r>
              <a:r>
                <a:rPr kumimoji="0" lang="fr-FR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)</a:t>
              </a:r>
            </a:p>
          </p:txBody>
        </p:sp>
        <p:sp>
          <p:nvSpPr>
            <p:cNvPr id="14" name="Rectangle à coins arrondis 50">
              <a:extLst>
                <a:ext uri="{FF2B5EF4-FFF2-40B4-BE49-F238E27FC236}">
                  <a16:creationId xmlns:a16="http://schemas.microsoft.com/office/drawing/2014/main" id="{E24FE7BC-EC84-4820-A7B9-4E65F61E3C6A}"/>
                </a:ext>
              </a:extLst>
            </p:cNvPr>
            <p:cNvSpPr/>
            <p:nvPr/>
          </p:nvSpPr>
          <p:spPr bwMode="auto">
            <a:xfrm>
              <a:off x="1007604" y="1318543"/>
              <a:ext cx="2160240" cy="653430"/>
            </a:xfrm>
            <a:prstGeom prst="roundRect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Genomics</a:t>
              </a:r>
              <a:endPara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endParaRPr>
            </a:p>
          </p:txBody>
        </p:sp>
        <p:sp>
          <p:nvSpPr>
            <p:cNvPr id="15" name="Rectangle à coins arrondis 51">
              <a:extLst>
                <a:ext uri="{FF2B5EF4-FFF2-40B4-BE49-F238E27FC236}">
                  <a16:creationId xmlns:a16="http://schemas.microsoft.com/office/drawing/2014/main" id="{DD0215FE-56A4-4CDC-AD78-BF468E583BC9}"/>
                </a:ext>
              </a:extLst>
            </p:cNvPr>
            <p:cNvSpPr/>
            <p:nvPr/>
          </p:nvSpPr>
          <p:spPr bwMode="auto">
            <a:xfrm>
              <a:off x="1007604" y="2415530"/>
              <a:ext cx="2160240" cy="653430"/>
            </a:xfrm>
            <a:prstGeom prst="roundRect">
              <a:avLst/>
            </a:prstGeom>
            <a:solidFill>
              <a:srgbClr val="E38E15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Transcriptomics</a:t>
              </a:r>
              <a:endPara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endParaRPr>
            </a:p>
          </p:txBody>
        </p:sp>
        <p:sp>
          <p:nvSpPr>
            <p:cNvPr id="16" name="Rectangle à coins arrondis 52">
              <a:extLst>
                <a:ext uri="{FF2B5EF4-FFF2-40B4-BE49-F238E27FC236}">
                  <a16:creationId xmlns:a16="http://schemas.microsoft.com/office/drawing/2014/main" id="{EAC91BDA-1A18-47C0-B5DF-04CBBC25B88A}"/>
                </a:ext>
              </a:extLst>
            </p:cNvPr>
            <p:cNvSpPr/>
            <p:nvPr/>
          </p:nvSpPr>
          <p:spPr bwMode="auto">
            <a:xfrm>
              <a:off x="1007604" y="3495650"/>
              <a:ext cx="2160240" cy="653430"/>
            </a:xfrm>
            <a:prstGeom prst="roundRect">
              <a:avLst/>
            </a:prstGeom>
            <a:solidFill>
              <a:srgbClr val="46185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Proteomics</a:t>
              </a:r>
            </a:p>
          </p:txBody>
        </p:sp>
        <p:sp>
          <p:nvSpPr>
            <p:cNvPr id="17" name="Rectangle à coins arrondis 53">
              <a:extLst>
                <a:ext uri="{FF2B5EF4-FFF2-40B4-BE49-F238E27FC236}">
                  <a16:creationId xmlns:a16="http://schemas.microsoft.com/office/drawing/2014/main" id="{E1F33424-122D-490C-8981-14C38F9C8D0C}"/>
                </a:ext>
              </a:extLst>
            </p:cNvPr>
            <p:cNvSpPr/>
            <p:nvPr/>
          </p:nvSpPr>
          <p:spPr bwMode="auto">
            <a:xfrm>
              <a:off x="1007604" y="4869160"/>
              <a:ext cx="2160240" cy="65343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</a:rPr>
                <a:t>Metabolomics</a:t>
              </a:r>
            </a:p>
          </p:txBody>
        </p:sp>
        <p:cxnSp>
          <p:nvCxnSpPr>
            <p:cNvPr id="18" name="Connecteur droit avec flèche 12">
              <a:extLst>
                <a:ext uri="{FF2B5EF4-FFF2-40B4-BE49-F238E27FC236}">
                  <a16:creationId xmlns:a16="http://schemas.microsoft.com/office/drawing/2014/main" id="{716B4B55-2FDE-4EDD-A111-124CAF31DD71}"/>
                </a:ext>
              </a:extLst>
            </p:cNvPr>
            <p:cNvCxnSpPr/>
            <p:nvPr/>
          </p:nvCxnSpPr>
          <p:spPr bwMode="auto">
            <a:xfrm>
              <a:off x="3563888" y="1700808"/>
              <a:ext cx="1152128" cy="0"/>
            </a:xfrm>
            <a:prstGeom prst="straightConnector1">
              <a:avLst/>
            </a:prstGeom>
            <a:ln w="76200"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avec flèche 57">
              <a:extLst>
                <a:ext uri="{FF2B5EF4-FFF2-40B4-BE49-F238E27FC236}">
                  <a16:creationId xmlns:a16="http://schemas.microsoft.com/office/drawing/2014/main" id="{F22C597D-A0E8-49EE-85AD-3AE1A7937764}"/>
                </a:ext>
              </a:extLst>
            </p:cNvPr>
            <p:cNvCxnSpPr/>
            <p:nvPr/>
          </p:nvCxnSpPr>
          <p:spPr bwMode="auto">
            <a:xfrm>
              <a:off x="3321424" y="5229200"/>
              <a:ext cx="890536" cy="0"/>
            </a:xfrm>
            <a:prstGeom prst="straightConnector1">
              <a:avLst/>
            </a:prstGeom>
            <a:ln w="76200"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58">
              <a:extLst>
                <a:ext uri="{FF2B5EF4-FFF2-40B4-BE49-F238E27FC236}">
                  <a16:creationId xmlns:a16="http://schemas.microsoft.com/office/drawing/2014/main" id="{0AA174F8-F8A4-43AD-AB19-31C963C9A632}"/>
                </a:ext>
              </a:extLst>
            </p:cNvPr>
            <p:cNvCxnSpPr/>
            <p:nvPr/>
          </p:nvCxnSpPr>
          <p:spPr bwMode="auto">
            <a:xfrm>
              <a:off x="3563888" y="3789040"/>
              <a:ext cx="1152128" cy="0"/>
            </a:xfrm>
            <a:prstGeom prst="straightConnector1">
              <a:avLst/>
            </a:prstGeom>
            <a:ln w="76200"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cteur droit avec flèche 59">
              <a:extLst>
                <a:ext uri="{FF2B5EF4-FFF2-40B4-BE49-F238E27FC236}">
                  <a16:creationId xmlns:a16="http://schemas.microsoft.com/office/drawing/2014/main" id="{A63F9C85-5C54-4F14-956C-718F4E9DB1F6}"/>
                </a:ext>
              </a:extLst>
            </p:cNvPr>
            <p:cNvCxnSpPr/>
            <p:nvPr/>
          </p:nvCxnSpPr>
          <p:spPr bwMode="auto">
            <a:xfrm>
              <a:off x="3563888" y="2780928"/>
              <a:ext cx="1152128" cy="0"/>
            </a:xfrm>
            <a:prstGeom prst="straightConnector1">
              <a:avLst/>
            </a:prstGeom>
            <a:ln w="76200"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 Box 151">
            <a:extLst>
              <a:ext uri="{FF2B5EF4-FFF2-40B4-BE49-F238E27FC236}">
                <a16:creationId xmlns:a16="http://schemas.microsoft.com/office/drawing/2014/main" id="{5333214A-9DD2-4B88-8739-4B2C14582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1" y="1069155"/>
            <a:ext cx="2688899" cy="54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fr-FR" sz="1400" b="1" i="1" dirty="0" err="1">
                <a:latin typeface="Trebuchet MS" panose="020B0603020202020204" pitchFamily="34" charset="0"/>
                <a:cs typeface="Aharoni" panose="02010803020104030203" pitchFamily="2" charset="-79"/>
              </a:rPr>
              <a:t>What</a:t>
            </a:r>
            <a:r>
              <a:rPr lang="fr-FR" sz="1400" b="1" i="1" dirty="0">
                <a:latin typeface="Trebuchet MS" panose="020B0603020202020204" pitchFamily="34" charset="0"/>
                <a:cs typeface="Aharoni" panose="02010803020104030203" pitchFamily="2" charset="-79"/>
              </a:rPr>
              <a:t> </a:t>
            </a:r>
            <a:r>
              <a:rPr lang="fr-FR" sz="1400" b="1" i="1" dirty="0" err="1">
                <a:latin typeface="Trebuchet MS" panose="020B0603020202020204" pitchFamily="34" charset="0"/>
                <a:cs typeface="Aharoni" panose="02010803020104030203" pitchFamily="2" charset="-79"/>
              </a:rPr>
              <a:t>can</a:t>
            </a:r>
            <a:r>
              <a:rPr lang="fr-FR" sz="1400" b="1" i="1" dirty="0">
                <a:latin typeface="Trebuchet MS" panose="020B0603020202020204" pitchFamily="34" charset="0"/>
                <a:cs typeface="Aharoni" panose="02010803020104030203" pitchFamily="2" charset="-79"/>
              </a:rPr>
              <a:t> </a:t>
            </a:r>
            <a:r>
              <a:rPr lang="fr-FR" sz="1400" b="1" i="1" dirty="0" err="1">
                <a:latin typeface="Trebuchet MS" panose="020B0603020202020204" pitchFamily="34" charset="0"/>
                <a:cs typeface="Aharoni" panose="02010803020104030203" pitchFamily="2" charset="-79"/>
              </a:rPr>
              <a:t>happen</a:t>
            </a:r>
            <a:endParaRPr lang="fr-FR" sz="2000" i="1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3" name="Text Box 151">
            <a:extLst>
              <a:ext uri="{FF2B5EF4-FFF2-40B4-BE49-F238E27FC236}">
                <a16:creationId xmlns:a16="http://schemas.microsoft.com/office/drawing/2014/main" id="{A1153FA3-E126-436C-ADEC-8AEC4827A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1" y="1883466"/>
            <a:ext cx="3205558" cy="757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fr-FR" sz="1400" b="1" i="1" dirty="0" err="1">
                <a:latin typeface="Trebuchet MS" panose="020B0603020202020204" pitchFamily="34" charset="0"/>
                <a:cs typeface="Aharoni" panose="02010803020104030203" pitchFamily="2" charset="-79"/>
              </a:rPr>
              <a:t>What</a:t>
            </a:r>
            <a:r>
              <a:rPr lang="fr-FR" sz="1400" b="1" i="1" dirty="0">
                <a:latin typeface="Trebuchet MS" panose="020B0603020202020204" pitchFamily="34" charset="0"/>
                <a:cs typeface="Aharoni" panose="02010803020104030203" pitchFamily="2" charset="-79"/>
              </a:rPr>
              <a:t> </a:t>
            </a:r>
            <a:r>
              <a:rPr lang="fr-FR" sz="1400" b="1" i="1" dirty="0" err="1">
                <a:latin typeface="Trebuchet MS" panose="020B0603020202020204" pitchFamily="34" charset="0"/>
                <a:cs typeface="Aharoni" panose="02010803020104030203" pitchFamily="2" charset="-79"/>
              </a:rPr>
              <a:t>appears</a:t>
            </a:r>
            <a:r>
              <a:rPr lang="fr-FR" sz="1400" b="1" i="1" dirty="0">
                <a:latin typeface="Trebuchet MS" panose="020B0603020202020204" pitchFamily="34" charset="0"/>
                <a:cs typeface="Aharoni" panose="02010803020104030203" pitchFamily="2" charset="-79"/>
              </a:rPr>
              <a:t> to </a:t>
            </a:r>
            <a:r>
              <a:rPr lang="fr-FR" sz="1400" b="1" i="1" dirty="0" err="1">
                <a:latin typeface="Trebuchet MS" panose="020B0603020202020204" pitchFamily="34" charset="0"/>
                <a:cs typeface="Aharoni" panose="02010803020104030203" pitchFamily="2" charset="-79"/>
              </a:rPr>
              <a:t>be</a:t>
            </a:r>
            <a:r>
              <a:rPr lang="fr-FR" sz="1400" b="1" i="1" dirty="0">
                <a:latin typeface="Trebuchet MS" panose="020B0603020202020204" pitchFamily="34" charset="0"/>
                <a:cs typeface="Aharoni" panose="02010803020104030203" pitchFamily="2" charset="-79"/>
              </a:rPr>
              <a:t> happening</a:t>
            </a:r>
            <a:endParaRPr lang="fr-FR" i="1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Text Box 151">
            <a:extLst>
              <a:ext uri="{FF2B5EF4-FFF2-40B4-BE49-F238E27FC236}">
                <a16:creationId xmlns:a16="http://schemas.microsoft.com/office/drawing/2014/main" id="{B50E0A34-EFF7-4945-A071-54FD1533E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1" y="2976507"/>
            <a:ext cx="2688899" cy="75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fr-FR" sz="1400" b="1" i="1" dirty="0" err="1">
                <a:latin typeface="Trebuchet MS" panose="020B0603020202020204" pitchFamily="34" charset="0"/>
                <a:cs typeface="Aharoni" panose="02010803020104030203" pitchFamily="2" charset="-79"/>
              </a:rPr>
              <a:t>What</a:t>
            </a:r>
            <a:r>
              <a:rPr lang="fr-FR" sz="1400" b="1" i="1" dirty="0">
                <a:latin typeface="Trebuchet MS" panose="020B0603020202020204" pitchFamily="34" charset="0"/>
                <a:cs typeface="Aharoni" panose="02010803020104030203" pitchFamily="2" charset="-79"/>
              </a:rPr>
              <a:t> </a:t>
            </a:r>
            <a:r>
              <a:rPr lang="fr-FR" sz="1400" b="1" i="1" dirty="0" err="1">
                <a:latin typeface="Trebuchet MS" panose="020B0603020202020204" pitchFamily="34" charset="0"/>
                <a:cs typeface="Aharoni" panose="02010803020104030203" pitchFamily="2" charset="-79"/>
              </a:rPr>
              <a:t>makes</a:t>
            </a:r>
            <a:r>
              <a:rPr lang="fr-FR" sz="1400" b="1" i="1" dirty="0">
                <a:latin typeface="Trebuchet MS" panose="020B0603020202020204" pitchFamily="34" charset="0"/>
                <a:cs typeface="Aharoni" panose="02010803020104030203" pitchFamily="2" charset="-79"/>
              </a:rPr>
              <a:t> </a:t>
            </a:r>
            <a:r>
              <a:rPr lang="fr-FR" sz="1400" b="1" i="1" dirty="0" err="1">
                <a:latin typeface="Trebuchet MS" panose="020B0603020202020204" pitchFamily="34" charset="0"/>
                <a:cs typeface="Aharoni" panose="02010803020104030203" pitchFamily="2" charset="-79"/>
              </a:rPr>
              <a:t>it</a:t>
            </a:r>
            <a:r>
              <a:rPr lang="fr-FR" sz="1400" b="1" i="1" dirty="0">
                <a:latin typeface="Trebuchet MS" panose="020B0603020202020204" pitchFamily="34" charset="0"/>
                <a:cs typeface="Aharoni" panose="02010803020104030203" pitchFamily="2" charset="-79"/>
              </a:rPr>
              <a:t> </a:t>
            </a:r>
            <a:r>
              <a:rPr lang="fr-FR" sz="1400" b="1" i="1" dirty="0" err="1">
                <a:latin typeface="Trebuchet MS" panose="020B0603020202020204" pitchFamily="34" charset="0"/>
                <a:cs typeface="Aharoni" panose="02010803020104030203" pitchFamily="2" charset="-79"/>
              </a:rPr>
              <a:t>happen</a:t>
            </a:r>
            <a:endParaRPr lang="fr-FR" i="1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5" name="Text Box 151">
            <a:extLst>
              <a:ext uri="{FF2B5EF4-FFF2-40B4-BE49-F238E27FC236}">
                <a16:creationId xmlns:a16="http://schemas.microsoft.com/office/drawing/2014/main" id="{28EEF84E-67F7-40B2-9228-39BAEDCAD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1" y="4334789"/>
            <a:ext cx="3817248" cy="675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fr-FR" sz="1400" b="1" i="1" dirty="0" err="1">
                <a:solidFill>
                  <a:srgbClr val="FF0000"/>
                </a:solidFill>
                <a:latin typeface="Trebuchet MS" panose="020B0603020202020204" pitchFamily="34" charset="0"/>
                <a:cs typeface="Aharoni" panose="02010803020104030203" pitchFamily="2" charset="-79"/>
              </a:rPr>
              <a:t>What</a:t>
            </a:r>
            <a:r>
              <a:rPr lang="fr-FR" sz="1400" b="1" i="1" dirty="0">
                <a:solidFill>
                  <a:srgbClr val="FF0000"/>
                </a:solidFill>
                <a:latin typeface="Trebuchet MS" panose="020B0603020202020204" pitchFamily="34" charset="0"/>
                <a:cs typeface="Aharoni" panose="02010803020104030203" pitchFamily="2" charset="-79"/>
              </a:rPr>
              <a:t> has </a:t>
            </a:r>
            <a:r>
              <a:rPr lang="fr-FR" sz="1400" b="1" i="1" dirty="0" err="1">
                <a:solidFill>
                  <a:srgbClr val="FF0000"/>
                </a:solidFill>
                <a:latin typeface="Trebuchet MS" panose="020B0603020202020204" pitchFamily="34" charset="0"/>
                <a:cs typeface="Aharoni" panose="02010803020104030203" pitchFamily="2" charset="-79"/>
              </a:rPr>
              <a:t>happened</a:t>
            </a:r>
            <a:r>
              <a:rPr lang="fr-FR" sz="1400" b="1" i="1" dirty="0">
                <a:solidFill>
                  <a:srgbClr val="FF0000"/>
                </a:solidFill>
                <a:latin typeface="Trebuchet MS" panose="020B0603020202020204" pitchFamily="34" charset="0"/>
                <a:cs typeface="Aharoni" panose="02010803020104030203" pitchFamily="2" charset="-79"/>
              </a:rPr>
              <a:t> and </a:t>
            </a:r>
            <a:r>
              <a:rPr lang="fr-FR" sz="1400" b="1" i="1" dirty="0" err="1">
                <a:solidFill>
                  <a:srgbClr val="FF0000"/>
                </a:solidFill>
                <a:latin typeface="Trebuchet MS" panose="020B0603020202020204" pitchFamily="34" charset="0"/>
                <a:cs typeface="Aharoni" panose="02010803020104030203" pitchFamily="2" charset="-79"/>
              </a:rPr>
              <a:t>is</a:t>
            </a:r>
            <a:r>
              <a:rPr lang="fr-FR" sz="1400" b="1" i="1" dirty="0">
                <a:solidFill>
                  <a:srgbClr val="FF0000"/>
                </a:solidFill>
                <a:latin typeface="Trebuchet MS" panose="020B0603020202020204" pitchFamily="34" charset="0"/>
                <a:cs typeface="Aharoni" panose="02010803020104030203" pitchFamily="2" charset="-79"/>
              </a:rPr>
              <a:t> happening</a:t>
            </a:r>
            <a:endParaRPr lang="fr-FR" i="1" dirty="0">
              <a:solidFill>
                <a:srgbClr val="FF0000"/>
              </a:solidFill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1198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6B7056-FFAA-42E5-B959-6703EF2BFDC4}" type="datetime1">
              <a:rPr lang="fr-FR" smtClean="0"/>
              <a:t>03/10/2018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Dr. Abdellah TEBANI - Metabolomics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D351-CD09-443D-BF04-354D7C53408C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6988"/>
            <a:ext cx="9144000" cy="86360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/>
            <a:r>
              <a:rPr lang="fr-FR" sz="2800" b="1" dirty="0" err="1">
                <a:solidFill>
                  <a:schemeClr val="bg1"/>
                </a:solidFill>
                <a:latin typeface="Trebuchet MS" panose="020B0603020202020204" pitchFamily="34" charset="0"/>
                <a:ea typeface="Times New Roman"/>
              </a:rPr>
              <a:t>Metabolomics</a:t>
            </a:r>
            <a:endParaRPr lang="fr-FR" sz="2800" b="1" dirty="0">
              <a:solidFill>
                <a:schemeClr val="bg1"/>
              </a:solidFill>
              <a:latin typeface="Trebuchet MS" panose="020B0603020202020204" pitchFamily="34" charset="0"/>
              <a:ea typeface="Times New Roman"/>
            </a:endParaRPr>
          </a:p>
        </p:txBody>
      </p:sp>
      <p:pic>
        <p:nvPicPr>
          <p:cNvPr id="8" name="Picture 7" descr="http://www.mdpi.com/ijms/ijms-17-01167/article_deploy/html/images/ijms-17-01167-g0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/>
          <a:stretch/>
        </p:blipFill>
        <p:spPr bwMode="auto">
          <a:xfrm>
            <a:off x="899592" y="954837"/>
            <a:ext cx="7254552" cy="513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51"/>
          <p:cNvSpPr txBox="1">
            <a:spLocks noChangeArrowheads="1"/>
          </p:cNvSpPr>
          <p:nvPr/>
        </p:nvSpPr>
        <p:spPr bwMode="auto">
          <a:xfrm>
            <a:off x="2571944" y="6213712"/>
            <a:ext cx="3909848" cy="2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sz="1000" b="1" i="1" dirty="0" err="1">
                <a:solidFill>
                  <a:srgbClr val="0000FF"/>
                </a:solidFill>
                <a:latin typeface="Trebuchet MS" panose="020B0603020202020204" pitchFamily="34" charset="0"/>
                <a:ea typeface="+mn-ea"/>
                <a:cs typeface="Aharoni" panose="02010803020104030203" pitchFamily="2" charset="-79"/>
              </a:rPr>
              <a:t>Tebani</a:t>
            </a:r>
            <a:r>
              <a:rPr lang="en-US" sz="1000" b="1" i="1" dirty="0">
                <a:solidFill>
                  <a:srgbClr val="0000FF"/>
                </a:solidFill>
                <a:latin typeface="Trebuchet MS" panose="020B0603020202020204" pitchFamily="34" charset="0"/>
                <a:ea typeface="+mn-ea"/>
                <a:cs typeface="Aharoni" panose="02010803020104030203" pitchFamily="2" charset="-79"/>
              </a:rPr>
              <a:t> et al. IJMS. 2016</a:t>
            </a:r>
            <a:endParaRPr lang="fr-FR" sz="1000" b="1" i="1" dirty="0">
              <a:solidFill>
                <a:srgbClr val="0000FF"/>
              </a:solidFill>
              <a:latin typeface="Trebuchet MS" panose="020B0603020202020204" pitchFamily="34" charset="0"/>
              <a:ea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3095456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67190</TotalTime>
  <Words>1923</Words>
  <Application>Microsoft Office PowerPoint</Application>
  <PresentationFormat>On-screen Show (4:3)</PresentationFormat>
  <Paragraphs>596</Paragraphs>
  <Slides>56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ＭＳ Ｐゴシック</vt:lpstr>
      <vt:lpstr>Agency FB</vt:lpstr>
      <vt:lpstr>Aharoni</vt:lpstr>
      <vt:lpstr>Arial</vt:lpstr>
      <vt:lpstr>Arial Black</vt:lpstr>
      <vt:lpstr>Bookman Old Style</vt:lpstr>
      <vt:lpstr>Calibri</vt:lpstr>
      <vt:lpstr>Times New Roman</vt:lpstr>
      <vt:lpstr>Trebuchet MS</vt:lpstr>
      <vt:lpstr>Wingdings</vt:lpstr>
      <vt:lpstr>Modèle par défaut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APHP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G-RDB-PC6202-35</dc:creator>
  <cp:lastModifiedBy>abdellah.tebani</cp:lastModifiedBy>
  <cp:revision>1762</cp:revision>
  <cp:lastPrinted>2018-09-28T11:38:05Z</cp:lastPrinted>
  <dcterms:created xsi:type="dcterms:W3CDTF">2011-08-29T11:01:43Z</dcterms:created>
  <dcterms:modified xsi:type="dcterms:W3CDTF">2018-10-03T19:47:45Z</dcterms:modified>
</cp:coreProperties>
</file>